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2" r:id="rId1"/>
  </p:sldMasterIdLst>
  <p:notesMasterIdLst>
    <p:notesMasterId r:id="rId34"/>
  </p:notesMasterIdLst>
  <p:sldIdLst>
    <p:sldId id="261" r:id="rId2"/>
    <p:sldId id="262" r:id="rId3"/>
    <p:sldId id="267" r:id="rId4"/>
    <p:sldId id="259" r:id="rId5"/>
    <p:sldId id="260" r:id="rId6"/>
    <p:sldId id="256" r:id="rId7"/>
    <p:sldId id="270" r:id="rId8"/>
    <p:sldId id="269" r:id="rId9"/>
    <p:sldId id="268" r:id="rId10"/>
    <p:sldId id="264" r:id="rId11"/>
    <p:sldId id="275" r:id="rId12"/>
    <p:sldId id="276" r:id="rId13"/>
    <p:sldId id="277" r:id="rId14"/>
    <p:sldId id="271" r:id="rId15"/>
    <p:sldId id="274" r:id="rId16"/>
    <p:sldId id="273" r:id="rId17"/>
    <p:sldId id="279" r:id="rId18"/>
    <p:sldId id="280" r:id="rId19"/>
    <p:sldId id="283" r:id="rId20"/>
    <p:sldId id="284" r:id="rId21"/>
    <p:sldId id="285" r:id="rId22"/>
    <p:sldId id="286" r:id="rId23"/>
    <p:sldId id="278" r:id="rId24"/>
    <p:sldId id="287" r:id="rId25"/>
    <p:sldId id="288" r:id="rId26"/>
    <p:sldId id="289" r:id="rId27"/>
    <p:sldId id="290" r:id="rId28"/>
    <p:sldId id="257" r:id="rId29"/>
    <p:sldId id="291" r:id="rId30"/>
    <p:sldId id="265" r:id="rId31"/>
    <p:sldId id="266" r:id="rId32"/>
    <p:sldId id="282"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7E0D00"/>
    <a:srgbClr val="C2F7A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66" d="100"/>
          <a:sy n="66" d="100"/>
        </p:scale>
        <p:origin x="-71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5" Type="http://schemas.openxmlformats.org/officeDocument/2006/relationships/printerSettings" Target="printerSettings/printerSettings1.bin"/><Relationship Id="rId31" Type="http://schemas.openxmlformats.org/officeDocument/2006/relationships/slide" Target="slides/slide30.xml"/><Relationship Id="rId34" Type="http://schemas.openxmlformats.org/officeDocument/2006/relationships/notesMaster" Target="notesMasters/notesMaster1.xml"/><Relationship Id="rId39" Type="http://schemas.openxmlformats.org/officeDocument/2006/relationships/tableStyles" Target="tableStyles.xml"/><Relationship Id="rId7" Type="http://schemas.openxmlformats.org/officeDocument/2006/relationships/slide" Target="slides/slide6.xml"/><Relationship Id="rId36" Type="http://schemas.openxmlformats.org/officeDocument/2006/relationships/presProps" Target="pres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heme" Target="theme/theme1.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B0E0FB-6475-104F-A675-11E29084B9A3}" type="datetimeFigureOut">
              <a:rPr lang="en-US" smtClean="0"/>
              <a:pPr/>
              <a:t>10/20/09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8E53E1-7682-1B48-B259-02835CB5CE28}"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many would think that a well</a:t>
            </a:r>
            <a:r>
              <a:rPr lang="en-US" baseline="0" dirty="0" smtClean="0"/>
              <a:t> regulated, regimented, regulatory agency would be of interest to an existentialist philosopher and writer like Albert Camus; and maybe they would be correct, but ironically, as we shall see in a bit, that existential thought can reach out to even Cal/OSHAA.</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3</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pass seemed benign</a:t>
            </a:r>
            <a:r>
              <a:rPr lang="en-US" baseline="0" dirty="0" smtClean="0"/>
              <a:t>, but the more input Cal/OSHA received, the more they added; those who viewed the original document and saw it as benign were lulled into a false sense of security, paid it no more mind and moved onto other issues.  Only when the cute baby alligator grew into a potentially research eating reptile that some of us took notice.  From there, it took a long time because those who were concerned were criticized as alarmists by those who believed the Standard was fine and that interpretations and reliance on the reason of regulatory inspectors would prevail and all would be well.</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Began with appealing to the Chief of the</a:t>
            </a:r>
            <a:r>
              <a:rPr lang="en-US" baseline="0" dirty="0" smtClean="0"/>
              <a:t> Division of Occupational Safety and Health</a:t>
            </a:r>
            <a:r>
              <a:rPr lang="en-US" dirty="0" smtClean="0"/>
              <a:t>, Len Welch</a:t>
            </a:r>
            <a:r>
              <a:rPr lang="en-US" baseline="0" dirty="0" smtClean="0"/>
              <a:t>, who, after consultation with Cal/OSHA OH specialists who wrote the law, agreed to send them to one, final, “discussion”</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helped that we indicated to</a:t>
            </a:r>
            <a:r>
              <a:rPr lang="en-US" baseline="0" dirty="0" smtClean="0"/>
              <a:t> Len Welch that we could bring together all biosafety professionals (players) in Northern and Southern California at once through a live tele-video conference.  We promised to make this a rational discussion among peers (including our colleagues from Cal/OSHA) rather than the strident and discordant meetings that provided little in the way of hard facts.  Clear, concise, and targeted presentations asserted the Standard, even though theoretically finalized, needed major revisions.  Allowing those in Palo Alto and San Diego to participate as equal partners with Cal-OSHA staff accomplished this objective.</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Cal/OSHA’s basic charge</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our case, we will explore</a:t>
            </a:r>
            <a:r>
              <a:rPr lang="en-US" baseline="0" dirty="0" smtClean="0"/>
              <a:t> how a w</a:t>
            </a:r>
            <a:r>
              <a:rPr lang="en-US" dirty="0" smtClean="0"/>
              <a:t>ell intentioned law: primarily designed to protect research personnel from airborne pathogens, can have significant unintended</a:t>
            </a:r>
            <a:r>
              <a:rPr lang="en-US" baseline="0" dirty="0" smtClean="0"/>
              <a:t> </a:t>
            </a:r>
            <a:r>
              <a:rPr lang="en-US" dirty="0" smtClean="0"/>
              <a:t>consequences  for the research community and the people they are designed to protect.  Camus’ comment is not only ironic, coming from The Plague, but</a:t>
            </a:r>
            <a:r>
              <a:rPr lang="en-US" baseline="0" dirty="0" smtClean="0"/>
              <a:t> also is a timely metaphor that describes the problems with the ATD Standard.</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Presentation Outline and Goals</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Trust</a:t>
            </a:r>
            <a:r>
              <a:rPr lang="en-US" baseline="0" dirty="0" smtClean="0"/>
              <a:t> your instincts: if you think it’s wrong, you are probably right.  It’s easy to fall into the trap of “It can’t be that bad… I must not fully understand it”  or “I can count on the rationale and logic of Agency Inspectors.  Use technology to your advantage.  Learn the concept of “Framing” an argument.  Don’t be afraid to use a regulation to meet your needs</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Obvious need… Sneezes happen</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good, all perfectly</a:t>
            </a:r>
            <a:r>
              <a:rPr lang="en-US" baseline="0" dirty="0" smtClean="0"/>
              <a:t> understandable, but that’s where the logic stopped and lack of specific knowledge threatened to undermine the biotech research engines of California, both in academia and the private sector.</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just some examples of things that were not considered or missed in the original standard, or if they were addressed, they were grossly misunderstood; there were others including those that had potential</a:t>
            </a:r>
            <a:r>
              <a:rPr lang="en-US" baseline="0" dirty="0" smtClean="0"/>
              <a:t> ramifications in the R/D sector of Biotech companies.</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Basic reasons,</a:t>
            </a:r>
            <a:r>
              <a:rPr lang="en-US" baseline="0" dirty="0" smtClean="0"/>
              <a:t> but wait, there’s more…</a:t>
            </a:r>
            <a:endParaRPr lang="en-US" dirty="0"/>
          </a:p>
        </p:txBody>
      </p:sp>
      <p:sp>
        <p:nvSpPr>
          <p:cNvPr id="4" name="Slide Number Placeholder 3"/>
          <p:cNvSpPr>
            <a:spLocks noGrp="1"/>
          </p:cNvSpPr>
          <p:nvPr>
            <p:ph type="sldNum" sz="quarter" idx="10"/>
          </p:nvPr>
        </p:nvSpPr>
        <p:spPr/>
        <p:txBody>
          <a:bodyPr/>
          <a:lstStyle/>
          <a:p>
            <a:fld id="{228E53E1-7682-1B48-B259-02835CB5CE28}"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2F5E7433-1678-834A-8813-FCF27CD6BBCF}"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2F5E7433-1678-834A-8813-FCF27CD6BBC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1A110BD-6128-BF48-9198-98E984F64F1A}" type="datetimeFigureOut">
              <a:rPr lang="en-US" smtClean="0"/>
              <a:pPr/>
              <a:t>10/20/09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5E7433-1678-834A-8813-FCF27CD6BBC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1A110BD-6128-BF48-9198-98E984F64F1A}" type="datetimeFigureOut">
              <a:rPr lang="en-US" smtClean="0"/>
              <a:pPr/>
              <a:t>10/20/09</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F5E7433-1678-834A-8813-FCF27CD6BBC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image" Target="../media/image7.png"/><Relationship Id="rId1" Type="http://schemas.openxmlformats.org/officeDocument/2006/relationships/video" Target="file://localhost/Users/davidsilberman/Desktop/video.mp4"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mailto:silberman@stanford.ed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miamiSkyline3.jpg"/>
          <p:cNvPicPr>
            <a:picLocks noChangeAspect="1"/>
          </p:cNvPicPr>
          <p:nvPr/>
        </p:nvPicPr>
        <p:blipFill>
          <a:blip r:embed="rId2"/>
          <a:stretch>
            <a:fillRect/>
          </a:stretch>
        </p:blipFill>
        <p:spPr>
          <a:xfrm>
            <a:off x="0" y="-6531"/>
            <a:ext cx="9144000" cy="6871063"/>
          </a:xfrm>
          <a:prstGeom prst="rect">
            <a:avLst/>
          </a:prstGeom>
        </p:spPr>
      </p:pic>
      <p:sp>
        <p:nvSpPr>
          <p:cNvPr id="7" name="TextBox 6"/>
          <p:cNvSpPr txBox="1"/>
          <p:nvPr/>
        </p:nvSpPr>
        <p:spPr>
          <a:xfrm>
            <a:off x="1816100" y="571500"/>
            <a:ext cx="5486400" cy="646331"/>
          </a:xfrm>
          <a:prstGeom prst="rect">
            <a:avLst/>
          </a:prstGeom>
          <a:noFill/>
        </p:spPr>
        <p:txBody>
          <a:bodyPr wrap="square" rtlCol="0">
            <a:spAutoFit/>
          </a:bodyPr>
          <a:lstStyle/>
          <a:p>
            <a:pPr algn="ctr"/>
            <a:r>
              <a:rPr lang="en-US" sz="3600" dirty="0" smtClean="0">
                <a:latin typeface="Arial"/>
                <a:cs typeface="Arial"/>
              </a:rPr>
              <a:t>ABSA  MIAMI</a:t>
            </a:r>
            <a:endParaRPr lang="en-US" sz="3600" dirty="0">
              <a:latin typeface="Arial"/>
              <a:cs typeface="Arial"/>
            </a:endParaRPr>
          </a:p>
        </p:txBody>
      </p:sp>
      <p:sp>
        <p:nvSpPr>
          <p:cNvPr id="8" name="TextBox 7"/>
          <p:cNvSpPr txBox="1"/>
          <p:nvPr/>
        </p:nvSpPr>
        <p:spPr>
          <a:xfrm>
            <a:off x="1524000" y="5727700"/>
            <a:ext cx="5778500" cy="830997"/>
          </a:xfrm>
          <a:prstGeom prst="rect">
            <a:avLst/>
          </a:prstGeom>
          <a:noFill/>
        </p:spPr>
        <p:txBody>
          <a:bodyPr wrap="square" rtlCol="0">
            <a:spAutoFit/>
          </a:bodyPr>
          <a:lstStyle/>
          <a:p>
            <a:pPr algn="ctr"/>
            <a:r>
              <a:rPr lang="en-US" sz="2400" dirty="0" smtClean="0">
                <a:latin typeface="BlairMdITC TT-Medium"/>
                <a:cs typeface="BlairMdITC TT-Medium"/>
              </a:rPr>
              <a:t>52</a:t>
            </a:r>
            <a:r>
              <a:rPr lang="en-US" sz="2400" baseline="30000" dirty="0" smtClean="0">
                <a:latin typeface="BlairMdITC TT-Medium"/>
                <a:cs typeface="BlairMdITC TT-Medium"/>
              </a:rPr>
              <a:t>nd</a:t>
            </a:r>
            <a:r>
              <a:rPr lang="en-US" sz="2400" dirty="0" smtClean="0">
                <a:latin typeface="BlairMdITC TT-Medium"/>
                <a:cs typeface="BlairMdITC TT-Medium"/>
              </a:rPr>
              <a:t> Annual</a:t>
            </a:r>
          </a:p>
          <a:p>
            <a:pPr algn="ctr"/>
            <a:r>
              <a:rPr lang="en-US" sz="2400" dirty="0" smtClean="0">
                <a:latin typeface="BlairMdITC TT-Medium"/>
                <a:cs typeface="BlairMdITC TT-Medium"/>
              </a:rPr>
              <a:t>Biosafety Conference</a:t>
            </a:r>
            <a:endParaRPr lang="en-US" sz="2400" dirty="0">
              <a:latin typeface="BlairMdITC TT-Medium"/>
              <a:cs typeface="BlairMdITC TT-Medium"/>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 What Went Wrong ?</a:t>
            </a:r>
            <a:br>
              <a:rPr lang="en-US" dirty="0" smtClean="0"/>
            </a:br>
            <a:r>
              <a:rPr lang="en-US" sz="3556" u="sng" dirty="0" smtClean="0"/>
              <a:t>Some Research Laboratory Problems</a:t>
            </a:r>
            <a:endParaRPr lang="en-US" sz="3556" u="sng" dirty="0"/>
          </a:p>
        </p:txBody>
      </p:sp>
      <p:sp>
        <p:nvSpPr>
          <p:cNvPr id="11" name="Content Placeholder 10"/>
          <p:cNvSpPr>
            <a:spLocks noGrp="1"/>
          </p:cNvSpPr>
          <p:nvPr>
            <p:ph idx="1"/>
          </p:nvPr>
        </p:nvSpPr>
        <p:spPr/>
        <p:txBody>
          <a:bodyPr>
            <a:normAutofit fontScale="92500" lnSpcReduction="10000"/>
          </a:bodyPr>
          <a:lstStyle/>
          <a:p>
            <a:pPr algn="ctr"/>
            <a:endParaRPr lang="en-US" sz="2400" dirty="0" smtClean="0">
              <a:latin typeface="Arial"/>
              <a:cs typeface="Arial"/>
            </a:endParaRPr>
          </a:p>
          <a:p>
            <a:pPr>
              <a:buFont typeface="Wingdings" charset="2"/>
              <a:buChar char="v"/>
            </a:pPr>
            <a:r>
              <a:rPr lang="en-US" sz="2400" dirty="0" smtClean="0">
                <a:latin typeface="Arial"/>
                <a:cs typeface="Arial"/>
              </a:rPr>
              <a:t> Viral Vectors (in general):  </a:t>
            </a:r>
          </a:p>
          <a:p>
            <a:pPr lvl="1">
              <a:buSzPct val="50000"/>
              <a:buFont typeface="Wingdings" charset="2"/>
              <a:buChar char="u"/>
            </a:pPr>
            <a:r>
              <a:rPr lang="en-US" dirty="0" smtClean="0">
                <a:latin typeface="Arial"/>
                <a:cs typeface="Arial"/>
              </a:rPr>
              <a:t> Attenuation Not Considered</a:t>
            </a:r>
          </a:p>
          <a:p>
            <a:pPr lvl="1">
              <a:buSzPct val="50000"/>
              <a:buFont typeface="Wingdings" charset="2"/>
              <a:buChar char="u"/>
            </a:pPr>
            <a:r>
              <a:rPr lang="en-US" dirty="0" smtClean="0">
                <a:latin typeface="Arial"/>
                <a:cs typeface="Arial"/>
              </a:rPr>
              <a:t> Replication Incompetency (tested) Not Considered</a:t>
            </a:r>
          </a:p>
          <a:p>
            <a:pPr lvl="1">
              <a:buSzPct val="50000"/>
              <a:buFont typeface="Wingdings" charset="2"/>
              <a:buChar char="u"/>
            </a:pPr>
            <a:r>
              <a:rPr lang="en-US" dirty="0" smtClean="0">
                <a:latin typeface="Arial"/>
                <a:cs typeface="Arial"/>
              </a:rPr>
              <a:t> Tropism Not Considered</a:t>
            </a:r>
          </a:p>
          <a:p>
            <a:pPr>
              <a:buFont typeface="Wingdings" charset="2"/>
              <a:buChar char="v"/>
            </a:pPr>
            <a:r>
              <a:rPr lang="en-US" sz="2400" dirty="0" smtClean="0">
                <a:latin typeface="Arial"/>
                <a:cs typeface="Arial"/>
              </a:rPr>
              <a:t>  Viral Vectors for Gene Therapy Research</a:t>
            </a:r>
          </a:p>
          <a:p>
            <a:pPr>
              <a:buFont typeface="Wingdings" charset="2"/>
              <a:buChar char="v"/>
            </a:pPr>
            <a:r>
              <a:rPr lang="en-US" sz="2400" dirty="0" smtClean="0">
                <a:latin typeface="Arial"/>
                <a:cs typeface="Arial"/>
              </a:rPr>
              <a:t>  Additional Training Program </a:t>
            </a:r>
            <a:r>
              <a:rPr lang="en-US" sz="2400" u="sng" dirty="0" smtClean="0">
                <a:latin typeface="Arial"/>
                <a:cs typeface="Arial"/>
              </a:rPr>
              <a:t>Required</a:t>
            </a:r>
            <a:endParaRPr lang="en-US" sz="2400" dirty="0" smtClean="0">
              <a:latin typeface="Arial"/>
              <a:cs typeface="Arial"/>
            </a:endParaRPr>
          </a:p>
          <a:p>
            <a:pPr>
              <a:buFont typeface="Wingdings" charset="2"/>
              <a:buChar char="v"/>
            </a:pPr>
            <a:r>
              <a:rPr lang="en-US" sz="2400" dirty="0" smtClean="0">
                <a:latin typeface="Arial"/>
                <a:cs typeface="Arial"/>
              </a:rPr>
              <a:t>  Lack of Institutional Oversight</a:t>
            </a:r>
          </a:p>
          <a:p>
            <a:pPr>
              <a:buFont typeface="Wingdings" charset="2"/>
              <a:buChar char="v"/>
            </a:pPr>
            <a:r>
              <a:rPr lang="en-US" sz="2400" dirty="0" smtClean="0">
                <a:latin typeface="Arial"/>
                <a:cs typeface="Arial"/>
              </a:rPr>
              <a:t>  Reliance on Regulatory </a:t>
            </a:r>
            <a:r>
              <a:rPr lang="en-US" sz="2400" i="1" dirty="0" smtClean="0">
                <a:latin typeface="Arial"/>
                <a:cs typeface="Arial"/>
              </a:rPr>
              <a:t>Interpretation</a:t>
            </a:r>
            <a:r>
              <a:rPr lang="en-US" sz="2400" dirty="0" smtClean="0">
                <a:latin typeface="Arial"/>
                <a:cs typeface="Arial"/>
              </a:rPr>
              <a:t> by Inspectors</a:t>
            </a:r>
          </a:p>
          <a:p>
            <a:pPr>
              <a:buFont typeface="Wingdings" charset="2"/>
              <a:buChar char="v"/>
            </a:pPr>
            <a:r>
              <a:rPr lang="en-US" sz="2400" dirty="0" smtClean="0">
                <a:latin typeface="Arial"/>
                <a:cs typeface="Arial"/>
              </a:rPr>
              <a:t>  Animal Handling and Care Changes</a:t>
            </a:r>
          </a:p>
          <a:p>
            <a:pPr>
              <a:buFont typeface="Wingdings" charset="2"/>
              <a:buChar char="v"/>
            </a:pPr>
            <a:r>
              <a:rPr lang="en-US" sz="2400" dirty="0" smtClean="0">
                <a:latin typeface="Arial"/>
                <a:cs typeface="Arial"/>
              </a:rPr>
              <a:t>  Inconsistency in Organisms Regulated</a:t>
            </a:r>
          </a:p>
          <a:p>
            <a:pPr>
              <a:buFont typeface="Wingdings" charset="2"/>
              <a:buChar char="v"/>
            </a:pPr>
            <a:r>
              <a:rPr lang="en-US" sz="2400" dirty="0" smtClean="0">
                <a:latin typeface="Arial"/>
                <a:cs typeface="Arial"/>
              </a:rPr>
              <a:t>  BL3 Potential For Everything (or almost everything)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Did It Go Wrong ?</a:t>
            </a:r>
            <a:endParaRPr lang="en-US" dirty="0"/>
          </a:p>
        </p:txBody>
      </p:sp>
      <p:sp>
        <p:nvSpPr>
          <p:cNvPr id="4" name="Content Placeholder 3"/>
          <p:cNvSpPr>
            <a:spLocks noGrp="1"/>
          </p:cNvSpPr>
          <p:nvPr>
            <p:ph idx="1"/>
          </p:nvPr>
        </p:nvSpPr>
        <p:spPr>
          <a:xfrm>
            <a:off x="457200" y="1460500"/>
            <a:ext cx="8229600" cy="4709160"/>
          </a:xfrm>
        </p:spPr>
        <p:txBody>
          <a:bodyPr>
            <a:normAutofit lnSpcReduction="10000"/>
          </a:bodyPr>
          <a:lstStyle/>
          <a:p>
            <a:r>
              <a:rPr lang="en-US" dirty="0" smtClean="0">
                <a:latin typeface="Arial"/>
                <a:cs typeface="Arial"/>
              </a:rPr>
              <a:t>Failed To Consider Institutional Controls In Already In Place, including all NIH Funded Institutions and Most Biotech Companies </a:t>
            </a:r>
          </a:p>
          <a:p>
            <a:r>
              <a:rPr lang="en-US" dirty="0" smtClean="0">
                <a:latin typeface="Arial"/>
                <a:cs typeface="Arial"/>
              </a:rPr>
              <a:t>Communication</a:t>
            </a:r>
          </a:p>
          <a:p>
            <a:pPr lvl="1"/>
            <a:r>
              <a:rPr lang="en-US" dirty="0" smtClean="0">
                <a:latin typeface="Arial"/>
                <a:cs typeface="Arial"/>
              </a:rPr>
              <a:t>“Standard” Methods Implemented</a:t>
            </a:r>
          </a:p>
          <a:p>
            <a:pPr lvl="2"/>
            <a:r>
              <a:rPr lang="en-US" dirty="0" smtClean="0">
                <a:latin typeface="Arial"/>
                <a:cs typeface="Arial"/>
              </a:rPr>
              <a:t>Public Meetings</a:t>
            </a:r>
          </a:p>
          <a:p>
            <a:pPr lvl="2"/>
            <a:r>
              <a:rPr lang="en-US" dirty="0" smtClean="0">
                <a:latin typeface="Arial"/>
                <a:cs typeface="Arial"/>
              </a:rPr>
              <a:t>Call for Comments</a:t>
            </a:r>
          </a:p>
          <a:p>
            <a:r>
              <a:rPr lang="en-US" dirty="0" smtClean="0">
                <a:latin typeface="Arial"/>
                <a:cs typeface="Arial"/>
              </a:rPr>
              <a:t>Initial Sense Of “Benign” Regulation And “Benign” Resignation Among Those Regulated </a:t>
            </a:r>
          </a:p>
          <a:p>
            <a:pPr lvl="1"/>
            <a:r>
              <a:rPr lang="en-US" dirty="0" smtClean="0">
                <a:latin typeface="Arial"/>
                <a:cs typeface="Arial"/>
              </a:rPr>
              <a:t>“Alarmists” and “Deniers”</a:t>
            </a:r>
          </a:p>
          <a:p>
            <a:r>
              <a:rPr lang="en-US" dirty="0" smtClean="0">
                <a:latin typeface="Arial"/>
                <a:cs typeface="Arial"/>
              </a:rPr>
              <a:t>Over Reaction Once Implications Realized</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a:cs typeface="Arial"/>
              </a:rPr>
              <a:t>Why It Took So Long To Recognize Problems And Fix Them</a:t>
            </a:r>
          </a:p>
        </p:txBody>
      </p:sp>
      <p:sp>
        <p:nvSpPr>
          <p:cNvPr id="3" name="Content Placeholder 2"/>
          <p:cNvSpPr>
            <a:spLocks noGrp="1"/>
          </p:cNvSpPr>
          <p:nvPr>
            <p:ph idx="1"/>
          </p:nvPr>
        </p:nvSpPr>
        <p:spPr>
          <a:xfrm>
            <a:off x="0" y="1600200"/>
            <a:ext cx="9144000" cy="4709160"/>
          </a:xfrm>
        </p:spPr>
        <p:txBody>
          <a:bodyPr/>
          <a:lstStyle/>
          <a:p>
            <a:r>
              <a:rPr lang="en-US" dirty="0" smtClean="0">
                <a:latin typeface="Arial"/>
                <a:cs typeface="Arial"/>
              </a:rPr>
              <a:t>Time:</a:t>
            </a:r>
          </a:p>
          <a:p>
            <a:pPr lvl="1"/>
            <a:r>
              <a:rPr lang="en-US" dirty="0" smtClean="0">
                <a:latin typeface="Arial"/>
                <a:cs typeface="Arial"/>
              </a:rPr>
              <a:t>Initial Standard Promulgated in 2005</a:t>
            </a:r>
          </a:p>
          <a:p>
            <a:r>
              <a:rPr lang="en-US" dirty="0" smtClean="0">
                <a:latin typeface="Arial"/>
                <a:cs typeface="Arial"/>
              </a:rPr>
              <a:t>Scope:</a:t>
            </a:r>
          </a:p>
          <a:p>
            <a:pPr lvl="1"/>
            <a:r>
              <a:rPr lang="en-US" dirty="0" smtClean="0">
                <a:latin typeface="Arial"/>
                <a:cs typeface="Arial"/>
              </a:rPr>
              <a:t>Originally Focused on Clinical Workers</a:t>
            </a:r>
          </a:p>
          <a:p>
            <a:pPr lvl="2"/>
            <a:r>
              <a:rPr lang="en-US" dirty="0" smtClean="0">
                <a:latin typeface="Arial"/>
                <a:cs typeface="Arial"/>
              </a:rPr>
              <a:t>Later Expanded to Research and Animal Facilities</a:t>
            </a:r>
          </a:p>
          <a:p>
            <a:r>
              <a:rPr lang="en-US" dirty="0" smtClean="0">
                <a:latin typeface="Arial"/>
                <a:cs typeface="Arial"/>
              </a:rPr>
              <a:t>Length:</a:t>
            </a:r>
          </a:p>
          <a:p>
            <a:pPr lvl="1"/>
            <a:r>
              <a:rPr lang="en-US" dirty="0" smtClean="0">
                <a:latin typeface="Arial"/>
                <a:cs typeface="Arial"/>
              </a:rPr>
              <a:t>From One 15 Page Document to Two 99 Page Documents</a:t>
            </a:r>
          </a:p>
          <a:p>
            <a:r>
              <a:rPr lang="en-US" dirty="0" smtClean="0">
                <a:latin typeface="Arial"/>
                <a:cs typeface="Arial"/>
              </a:rPr>
              <a:t>Impact:</a:t>
            </a:r>
          </a:p>
          <a:p>
            <a:pPr lvl="1"/>
            <a:r>
              <a:rPr lang="en-US" dirty="0" smtClean="0">
                <a:latin typeface="Arial"/>
                <a:cs typeface="Arial"/>
              </a:rPr>
              <a:t>Views Ranged from </a:t>
            </a:r>
            <a:r>
              <a:rPr lang="en-US" i="1" u="sng" dirty="0" smtClean="0">
                <a:latin typeface="Arial"/>
                <a:cs typeface="Arial"/>
              </a:rPr>
              <a:t>It’s Not That Bad</a:t>
            </a:r>
            <a:r>
              <a:rPr lang="en-US" i="1" dirty="0" smtClean="0">
                <a:latin typeface="Arial"/>
                <a:cs typeface="Arial"/>
              </a:rPr>
              <a:t> </a:t>
            </a:r>
            <a:r>
              <a:rPr lang="en-US" dirty="0" smtClean="0">
                <a:latin typeface="Arial"/>
                <a:cs typeface="Arial"/>
              </a:rPr>
              <a:t>to </a:t>
            </a:r>
            <a:r>
              <a:rPr lang="en-US" i="1" u="sng" dirty="0" smtClean="0">
                <a:latin typeface="Arial"/>
                <a:cs typeface="Arial"/>
              </a:rPr>
              <a:t>Are You Kidding?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839119"/>
            <a:ext cx="8229600" cy="3128962"/>
          </a:xfrm>
        </p:spPr>
        <p:txBody>
          <a:bodyPr anchor="t">
            <a:noAutofit/>
          </a:bodyPr>
          <a:lstStyle/>
          <a:p>
            <a:r>
              <a:rPr lang="en-US" sz="4800" dirty="0" smtClean="0">
                <a:latin typeface="Arial"/>
                <a:cs typeface="Arial"/>
              </a:rPr>
              <a:t>What Finally Made A Well Intentioned, But Flawed Law, Better Than Anyone Expected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Is This Man ?</a:t>
            </a:r>
            <a:br>
              <a:rPr lang="en-US" dirty="0" smtClean="0"/>
            </a:br>
            <a:r>
              <a:rPr lang="en-US" dirty="0" smtClean="0"/>
              <a:t>Why Is He Important ?</a:t>
            </a:r>
            <a:endParaRPr lang="en-US" dirty="0"/>
          </a:p>
        </p:txBody>
      </p:sp>
      <p:pic>
        <p:nvPicPr>
          <p:cNvPr id="6" name="Content Placeholder 5" descr="lakoff.1.jpg"/>
          <p:cNvPicPr>
            <a:picLocks noGrp="1" noChangeAspect="1"/>
          </p:cNvPicPr>
          <p:nvPr>
            <p:ph idx="1"/>
          </p:nvPr>
        </p:nvPicPr>
        <p:blipFill>
          <a:blip r:embed="rId2"/>
          <a:srcRect l="-70124" r="-70124"/>
          <a:stretch>
            <a:fillRect/>
          </a:stretch>
        </p:blipFill>
        <p:spPr>
          <a:xfrm>
            <a:off x="1727200" y="1722438"/>
            <a:ext cx="6070600" cy="3473732"/>
          </a:xfrm>
        </p:spPr>
      </p:pic>
      <p:sp>
        <p:nvSpPr>
          <p:cNvPr id="9" name="TextBox 8"/>
          <p:cNvSpPr txBox="1"/>
          <p:nvPr/>
        </p:nvSpPr>
        <p:spPr>
          <a:xfrm>
            <a:off x="1943100" y="5803900"/>
            <a:ext cx="5854700" cy="923330"/>
          </a:xfrm>
          <a:prstGeom prst="rect">
            <a:avLst/>
          </a:prstGeom>
          <a:solidFill>
            <a:srgbClr val="000000"/>
          </a:solidFill>
          <a:ln>
            <a:solidFill>
              <a:srgbClr val="000000"/>
            </a:solidFill>
          </a:ln>
        </p:spPr>
        <p:txBody>
          <a:bodyPr wrap="square" rtlCol="0">
            <a:spAutoFit/>
          </a:bodyPr>
          <a:lstStyle/>
          <a:p>
            <a:pPr algn="ctr"/>
            <a:r>
              <a:rPr lang="en-US" dirty="0" smtClean="0">
                <a:latin typeface="Arial"/>
                <a:cs typeface="Arial"/>
              </a:rPr>
              <a:t>George </a:t>
            </a:r>
            <a:r>
              <a:rPr lang="en-US" dirty="0" smtClean="0">
                <a:latin typeface="Arial"/>
                <a:cs typeface="Arial"/>
              </a:rPr>
              <a:t>Lakoff</a:t>
            </a:r>
          </a:p>
          <a:p>
            <a:pPr algn="ctr"/>
            <a:r>
              <a:rPr lang="en-US" dirty="0" smtClean="0">
                <a:latin typeface="Arial"/>
                <a:cs typeface="Arial"/>
              </a:rPr>
              <a:t>Professor of Linguistics</a:t>
            </a:r>
          </a:p>
          <a:p>
            <a:pPr algn="ctr"/>
            <a:r>
              <a:rPr lang="en-US" dirty="0" smtClean="0">
                <a:solidFill>
                  <a:srgbClr val="0000FF"/>
                </a:solidFill>
                <a:latin typeface="Arial"/>
                <a:cs typeface="Arial"/>
              </a:rPr>
              <a:t>University of California</a:t>
            </a:r>
            <a:r>
              <a:rPr lang="en-US" dirty="0" smtClean="0">
                <a:latin typeface="Arial"/>
                <a:cs typeface="Arial"/>
              </a:rPr>
              <a:t> – </a:t>
            </a:r>
            <a:r>
              <a:rPr lang="en-US" dirty="0" smtClean="0">
                <a:solidFill>
                  <a:srgbClr val="FFFF00"/>
                </a:solidFill>
                <a:latin typeface="Arial"/>
                <a:cs typeface="Arial"/>
              </a:rPr>
              <a:t>Berkeley</a:t>
            </a:r>
            <a:endParaRPr lang="en-US" dirty="0">
              <a:solidFill>
                <a:srgbClr val="FFFF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Proponent Of Framing</a:t>
            </a:r>
            <a:endParaRPr lang="en-US" dirty="0"/>
          </a:p>
        </p:txBody>
      </p:sp>
      <p:sp>
        <p:nvSpPr>
          <p:cNvPr id="3" name="Content Placeholder 2"/>
          <p:cNvSpPr>
            <a:spLocks noGrp="1"/>
          </p:cNvSpPr>
          <p:nvPr>
            <p:ph idx="1"/>
          </p:nvPr>
        </p:nvSpPr>
        <p:spPr>
          <a:xfrm>
            <a:off x="0" y="1600200"/>
            <a:ext cx="9144000" cy="4709160"/>
          </a:xfrm>
        </p:spPr>
        <p:txBody>
          <a:bodyPr/>
          <a:lstStyle/>
          <a:p>
            <a:r>
              <a:rPr lang="en-US" dirty="0" smtClean="0">
                <a:latin typeface="Arial"/>
                <a:cs typeface="Arial"/>
              </a:rPr>
              <a:t>Control of the Language = Control of the Message</a:t>
            </a:r>
          </a:p>
          <a:p>
            <a:r>
              <a:rPr lang="en-US" dirty="0" smtClean="0">
                <a:latin typeface="Arial"/>
                <a:cs typeface="Arial"/>
              </a:rPr>
              <a:t>Facts Alone will not “Set Us Free”</a:t>
            </a:r>
          </a:p>
          <a:p>
            <a:r>
              <a:rPr lang="en-US" dirty="0" smtClean="0">
                <a:latin typeface="Arial"/>
                <a:cs typeface="Arial"/>
              </a:rPr>
              <a:t>Attacking an Opponent’s “Frame” Reinforces Their Message</a:t>
            </a:r>
          </a:p>
          <a:p>
            <a:r>
              <a:rPr lang="en-US" dirty="0" smtClean="0">
                <a:latin typeface="Arial"/>
                <a:cs typeface="Arial"/>
              </a:rPr>
              <a:t>Do Not Use An Opponent’s Language</a:t>
            </a:r>
          </a:p>
          <a:p>
            <a:r>
              <a:rPr lang="en-US" dirty="0" smtClean="0">
                <a:latin typeface="Arial"/>
                <a:cs typeface="Arial"/>
              </a:rPr>
              <a:t>Language and Framing is all about Metaphor</a:t>
            </a:r>
          </a:p>
          <a:p>
            <a:r>
              <a:rPr lang="en-US" dirty="0" smtClean="0">
                <a:latin typeface="Arial"/>
                <a:cs typeface="Arial"/>
              </a:rPr>
              <a:t>Thinking Differently Requires Speaking Differently</a:t>
            </a:r>
          </a:p>
          <a:p>
            <a:endParaRPr lang="en-US" dirty="0" smtClean="0">
              <a:latin typeface="Arial"/>
              <a:cs typeface="Arial"/>
            </a:endParaRPr>
          </a:p>
          <a:p>
            <a:pPr lvl="1">
              <a:buNone/>
            </a:pP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The Frame			</a:t>
            </a:r>
            <a:endParaRPr lang="en-US" dirty="0"/>
          </a:p>
        </p:txBody>
      </p:sp>
      <p:sp>
        <p:nvSpPr>
          <p:cNvPr id="3" name="Content Placeholder 2"/>
          <p:cNvSpPr>
            <a:spLocks noGrp="1"/>
          </p:cNvSpPr>
          <p:nvPr>
            <p:ph idx="1"/>
          </p:nvPr>
        </p:nvSpPr>
        <p:spPr>
          <a:xfrm>
            <a:off x="266700" y="1600200"/>
            <a:ext cx="8724900" cy="4709160"/>
          </a:xfrm>
        </p:spPr>
        <p:txBody>
          <a:bodyPr/>
          <a:lstStyle/>
          <a:p>
            <a:r>
              <a:rPr lang="en-US" dirty="0" smtClean="0">
                <a:latin typeface="Arial"/>
                <a:cs typeface="Arial"/>
              </a:rPr>
              <a:t>Framing Is Getting The Language To Fit Your View</a:t>
            </a:r>
          </a:p>
          <a:p>
            <a:r>
              <a:rPr lang="en-US" dirty="0" smtClean="0">
                <a:latin typeface="Arial"/>
                <a:cs typeface="Arial"/>
              </a:rPr>
              <a:t>Language Carries Ideas And Evokes Those Ideas</a:t>
            </a:r>
          </a:p>
          <a:p>
            <a:r>
              <a:rPr lang="en-US" dirty="0" smtClean="0">
                <a:latin typeface="Arial"/>
                <a:cs typeface="Arial"/>
              </a:rPr>
              <a:t>Use Technology To Your Advantage</a:t>
            </a:r>
          </a:p>
          <a:p>
            <a:r>
              <a:rPr lang="en-US" dirty="0" smtClean="0">
                <a:latin typeface="Arial"/>
                <a:cs typeface="Arial"/>
              </a:rPr>
              <a:t>Supplement Technology With Live Interactions</a:t>
            </a:r>
          </a:p>
          <a:p>
            <a:r>
              <a:rPr lang="en-US" dirty="0" smtClean="0">
                <a:latin typeface="Arial"/>
                <a:cs typeface="Arial"/>
              </a:rPr>
              <a:t>Follow Up</a:t>
            </a:r>
          </a:p>
          <a:p>
            <a:r>
              <a:rPr lang="en-US" dirty="0" smtClean="0">
                <a:latin typeface="Arial"/>
                <a:cs typeface="Arial"/>
              </a:rPr>
              <a:t>Show Up</a:t>
            </a:r>
          </a:p>
          <a:p>
            <a:pPr lvl="1"/>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 Examples</a:t>
            </a:r>
            <a:endParaRPr lang="en-US" dirty="0"/>
          </a:p>
        </p:txBody>
      </p:sp>
      <p:sp>
        <p:nvSpPr>
          <p:cNvPr id="3" name="Content Placeholder 2"/>
          <p:cNvSpPr>
            <a:spLocks noGrp="1"/>
          </p:cNvSpPr>
          <p:nvPr>
            <p:ph idx="1"/>
          </p:nvPr>
        </p:nvSpPr>
        <p:spPr/>
        <p:txBody>
          <a:bodyPr/>
          <a:lstStyle/>
          <a:p>
            <a:r>
              <a:rPr lang="en-US" dirty="0" smtClean="0">
                <a:latin typeface="Arial"/>
                <a:cs typeface="Arial"/>
              </a:rPr>
              <a:t>Standard Regulatory Frame:</a:t>
            </a:r>
          </a:p>
          <a:p>
            <a:pPr lvl="1"/>
            <a:r>
              <a:rPr lang="en-US" dirty="0" smtClean="0">
                <a:latin typeface="Arial"/>
                <a:cs typeface="Arial"/>
              </a:rPr>
              <a:t>Increase Safety, Reduce Potential of Illness Transmission</a:t>
            </a:r>
          </a:p>
          <a:p>
            <a:r>
              <a:rPr lang="en-US" dirty="0" smtClean="0">
                <a:latin typeface="Arial"/>
                <a:cs typeface="Arial"/>
              </a:rPr>
              <a:t>Standard Regulated Community Frame:</a:t>
            </a:r>
          </a:p>
          <a:p>
            <a:pPr lvl="1"/>
            <a:r>
              <a:rPr lang="en-US" dirty="0" smtClean="0">
                <a:latin typeface="Arial"/>
                <a:cs typeface="Arial"/>
              </a:rPr>
              <a:t>It’s Too Restrictive, Will Stop Research, Gloom, Doom</a:t>
            </a:r>
          </a:p>
          <a:p>
            <a:r>
              <a:rPr lang="en-US" dirty="0" smtClean="0">
                <a:latin typeface="Arial"/>
                <a:cs typeface="Arial"/>
              </a:rPr>
              <a:t>New Frame:</a:t>
            </a:r>
          </a:p>
          <a:p>
            <a:pPr lvl="1"/>
            <a:r>
              <a:rPr lang="en-US" dirty="0" smtClean="0">
                <a:latin typeface="Arial"/>
                <a:cs typeface="Arial"/>
              </a:rPr>
              <a:t>Let’s Support The Research Effort to Prevent Illness In The State of California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6438"/>
            <a:ext cx="8229600" cy="1143000"/>
          </a:xfrm>
        </p:spPr>
        <p:txBody>
          <a:bodyPr>
            <a:noAutofit/>
          </a:bodyPr>
          <a:lstStyle/>
          <a:p>
            <a:r>
              <a:rPr lang="en-US" sz="4400" dirty="0" smtClean="0"/>
              <a:t>How We Applied These Principles</a:t>
            </a:r>
            <a:endParaRPr lang="en-US" sz="4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a:cs typeface="Arial"/>
              </a:rPr>
              <a:t>Constructive Engagement</a:t>
            </a:r>
            <a:br>
              <a:rPr lang="en-US" dirty="0" smtClean="0">
                <a:latin typeface="Arial"/>
                <a:cs typeface="Arial"/>
              </a:rPr>
            </a:br>
            <a:endParaRPr lang="en-US" dirty="0"/>
          </a:p>
        </p:txBody>
      </p:sp>
      <p:sp>
        <p:nvSpPr>
          <p:cNvPr id="3" name="Content Placeholder 2"/>
          <p:cNvSpPr>
            <a:spLocks noGrp="1"/>
          </p:cNvSpPr>
          <p:nvPr>
            <p:ph idx="1"/>
          </p:nvPr>
        </p:nvSpPr>
        <p:spPr/>
        <p:txBody>
          <a:bodyPr/>
          <a:lstStyle/>
          <a:p>
            <a:r>
              <a:rPr lang="en-US" dirty="0" smtClean="0">
                <a:latin typeface="Arial"/>
                <a:cs typeface="Arial"/>
              </a:rPr>
              <a:t>Identify the Players</a:t>
            </a:r>
          </a:p>
          <a:p>
            <a:pPr lvl="1"/>
            <a:r>
              <a:rPr lang="en-US" dirty="0" smtClean="0">
                <a:latin typeface="Arial"/>
                <a:cs typeface="Arial"/>
              </a:rPr>
              <a:t>Regulators</a:t>
            </a:r>
          </a:p>
          <a:p>
            <a:pPr lvl="1"/>
            <a:r>
              <a:rPr lang="en-US" dirty="0" smtClean="0">
                <a:latin typeface="Arial"/>
                <a:cs typeface="Arial"/>
              </a:rPr>
              <a:t>Regulated Community</a:t>
            </a:r>
          </a:p>
          <a:p>
            <a:pPr lvl="2"/>
            <a:r>
              <a:rPr lang="en-US" dirty="0" smtClean="0">
                <a:latin typeface="Arial"/>
                <a:cs typeface="Arial"/>
              </a:rPr>
              <a:t>“Alarmists” and “Deniers”</a:t>
            </a:r>
          </a:p>
          <a:p>
            <a:r>
              <a:rPr lang="en-US" dirty="0" smtClean="0">
                <a:latin typeface="Arial"/>
                <a:cs typeface="Arial"/>
              </a:rPr>
              <a:t>Bringing Everyone Together</a:t>
            </a:r>
          </a:p>
          <a:p>
            <a:endParaRPr lang="en-US" dirty="0" smtClean="0">
              <a:latin typeface="Arial"/>
              <a:cs typeface="Arial"/>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27162"/>
          </a:xfrm>
        </p:spPr>
        <p:txBody>
          <a:bodyPr>
            <a:noAutofit/>
          </a:bodyPr>
          <a:lstStyle/>
          <a:p>
            <a:pPr algn="ctr"/>
            <a:r>
              <a:rPr lang="en-US" sz="3200" dirty="0" smtClean="0"/>
              <a:t>HOW TO WIN FRIENDS AND INFLUENCE THE REGULATORY STANDARD SETTING PROCESS</a:t>
            </a:r>
            <a:endParaRPr lang="en-US" sz="3200" dirty="0"/>
          </a:p>
        </p:txBody>
      </p:sp>
      <p:sp>
        <p:nvSpPr>
          <p:cNvPr id="3" name="Text Placeholder 2"/>
          <p:cNvSpPr>
            <a:spLocks noGrp="1"/>
          </p:cNvSpPr>
          <p:nvPr>
            <p:ph type="body" idx="4294967295"/>
          </p:nvPr>
        </p:nvSpPr>
        <p:spPr>
          <a:xfrm>
            <a:off x="901700" y="2209800"/>
            <a:ext cx="7086600" cy="1509713"/>
          </a:xfrm>
        </p:spPr>
        <p:txBody>
          <a:bodyPr/>
          <a:lstStyle/>
          <a:p>
            <a:pPr algn="ctr">
              <a:buNone/>
            </a:pPr>
            <a:r>
              <a:rPr lang="en-US" b="1" dirty="0" smtClean="0">
                <a:latin typeface="+mj-lt"/>
              </a:rPr>
              <a:t>PREVENTING  DISASTROUS OUTCOMES  FROM  A</a:t>
            </a:r>
          </a:p>
          <a:p>
            <a:pPr algn="ctr">
              <a:buNone/>
            </a:pPr>
            <a:r>
              <a:rPr lang="en-US" b="1" dirty="0" smtClean="0">
                <a:latin typeface="+mj-lt"/>
              </a:rPr>
              <a:t>WELL - INTENTIONED  REGULATION </a:t>
            </a:r>
            <a:endParaRPr lang="en-US" b="1" dirty="0">
              <a:latin typeface="+mj-lt"/>
            </a:endParaRPr>
          </a:p>
        </p:txBody>
      </p:sp>
      <p:sp>
        <p:nvSpPr>
          <p:cNvPr id="4" name="TextBox 3"/>
          <p:cNvSpPr txBox="1"/>
          <p:nvPr/>
        </p:nvSpPr>
        <p:spPr>
          <a:xfrm>
            <a:off x="901700" y="4168535"/>
            <a:ext cx="7086600" cy="1938992"/>
          </a:xfrm>
          <a:prstGeom prst="rect">
            <a:avLst/>
          </a:prstGeom>
          <a:noFill/>
        </p:spPr>
        <p:txBody>
          <a:bodyPr wrap="square" rtlCol="0">
            <a:spAutoFit/>
          </a:bodyPr>
          <a:lstStyle/>
          <a:p>
            <a:pPr algn="ctr"/>
            <a:r>
              <a:rPr lang="en-US" sz="2400" dirty="0" smtClean="0">
                <a:latin typeface="Arial"/>
                <a:cs typeface="Arial"/>
              </a:rPr>
              <a:t>David H. Silberman</a:t>
            </a:r>
          </a:p>
          <a:p>
            <a:pPr algn="ctr"/>
            <a:r>
              <a:rPr lang="en-US" sz="2400" dirty="0" smtClean="0">
                <a:latin typeface="Arial"/>
                <a:cs typeface="Arial"/>
              </a:rPr>
              <a:t>Director, Health and Safety Programs</a:t>
            </a:r>
          </a:p>
          <a:p>
            <a:pPr algn="ctr"/>
            <a:r>
              <a:rPr lang="en-US" sz="2400" dirty="0" smtClean="0">
                <a:solidFill>
                  <a:srgbClr val="FF0000"/>
                </a:solidFill>
                <a:latin typeface="Arial"/>
                <a:cs typeface="Arial"/>
              </a:rPr>
              <a:t>Stanford University School of Medicine</a:t>
            </a:r>
          </a:p>
          <a:p>
            <a:pPr algn="ctr"/>
            <a:endParaRPr lang="en-US" sz="2400" dirty="0" smtClean="0">
              <a:latin typeface="Arial"/>
              <a:cs typeface="Arial"/>
            </a:endParaRPr>
          </a:p>
          <a:p>
            <a:pPr algn="ctr"/>
            <a:r>
              <a:rPr lang="en-US" sz="2400" dirty="0" smtClean="0">
                <a:latin typeface="Arial"/>
                <a:cs typeface="Arial"/>
              </a:rPr>
              <a:t>October 20, 2009</a:t>
            </a:r>
            <a:endParaRPr lang="en-US" sz="2400" dirty="0">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 of Technology</a:t>
            </a:r>
            <a:endParaRPr lang="en-US" dirty="0"/>
          </a:p>
        </p:txBody>
      </p:sp>
      <p:sp>
        <p:nvSpPr>
          <p:cNvPr id="5" name="Content Placeholder 4"/>
          <p:cNvSpPr>
            <a:spLocks noGrp="1"/>
          </p:cNvSpPr>
          <p:nvPr>
            <p:ph idx="1"/>
          </p:nvPr>
        </p:nvSpPr>
        <p:spPr>
          <a:xfrm>
            <a:off x="457200" y="1600200"/>
            <a:ext cx="8534400" cy="4709160"/>
          </a:xfrm>
        </p:spPr>
        <p:txBody>
          <a:bodyPr/>
          <a:lstStyle/>
          <a:p>
            <a:r>
              <a:rPr lang="en-US" dirty="0" smtClean="0">
                <a:latin typeface="Arial"/>
                <a:cs typeface="Arial"/>
              </a:rPr>
              <a:t>BSAF – BIONET Joint Meeting: September 2008</a:t>
            </a:r>
          </a:p>
          <a:p>
            <a:pPr lvl="1"/>
            <a:r>
              <a:rPr lang="en-US" dirty="0" smtClean="0">
                <a:latin typeface="Arial"/>
                <a:cs typeface="Arial"/>
              </a:rPr>
              <a:t>Tele – Video Conference </a:t>
            </a:r>
          </a:p>
          <a:p>
            <a:pPr lvl="2"/>
            <a:r>
              <a:rPr lang="en-US" dirty="0" smtClean="0">
                <a:latin typeface="Arial"/>
                <a:cs typeface="Arial"/>
              </a:rPr>
              <a:t>Brings Together Northern and Southern California Biosafety Communities</a:t>
            </a:r>
          </a:p>
          <a:p>
            <a:pPr lvl="2"/>
            <a:r>
              <a:rPr lang="en-US" dirty="0" smtClean="0">
                <a:latin typeface="Arial"/>
                <a:cs typeface="Arial"/>
              </a:rPr>
              <a:t>Opportunity To Hear All Sides</a:t>
            </a:r>
          </a:p>
          <a:p>
            <a:pPr lvl="3"/>
            <a:r>
              <a:rPr lang="en-US" dirty="0" smtClean="0">
                <a:latin typeface="Arial"/>
                <a:cs typeface="Arial"/>
              </a:rPr>
              <a:t>Cal/OSHA representatives present requirements and elements of ATD Standard</a:t>
            </a:r>
          </a:p>
          <a:p>
            <a:pPr lvl="3"/>
            <a:r>
              <a:rPr lang="en-US" dirty="0" smtClean="0">
                <a:latin typeface="Arial"/>
                <a:cs typeface="Arial"/>
              </a:rPr>
              <a:t>BSAF / BIONET members present laboratory perspective framed as support of research</a:t>
            </a:r>
          </a:p>
          <a:p>
            <a:pPr lvl="2"/>
            <a:r>
              <a:rPr lang="en-US" dirty="0" smtClean="0">
                <a:latin typeface="Arial"/>
                <a:cs typeface="Arial"/>
              </a:rPr>
              <a:t>Discussion With Changed Frame</a:t>
            </a:r>
          </a:p>
          <a:p>
            <a:pPr lvl="2"/>
            <a:r>
              <a:rPr lang="en-US" dirty="0" smtClean="0">
                <a:latin typeface="Arial"/>
                <a:cs typeface="Arial"/>
              </a:rPr>
              <a:t>Cal / OSHA Agrees to “re-open” comment period</a:t>
            </a:r>
          </a:p>
          <a:p>
            <a:pPr lvl="2"/>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Follow Up: Continuing the Reframing Process</a:t>
            </a:r>
            <a:endParaRPr lang="en-US" dirty="0"/>
          </a:p>
        </p:txBody>
      </p:sp>
      <p:sp>
        <p:nvSpPr>
          <p:cNvPr id="5" name="Content Placeholder 4"/>
          <p:cNvSpPr>
            <a:spLocks noGrp="1"/>
          </p:cNvSpPr>
          <p:nvPr>
            <p:ph idx="1"/>
          </p:nvPr>
        </p:nvSpPr>
        <p:spPr/>
        <p:txBody>
          <a:bodyPr/>
          <a:lstStyle/>
          <a:p>
            <a:r>
              <a:rPr lang="en-US" dirty="0" smtClean="0">
                <a:latin typeface="Arial"/>
                <a:cs typeface="Arial"/>
              </a:rPr>
              <a:t>Face to Face Meeting with Cal / OSHA</a:t>
            </a:r>
          </a:p>
          <a:p>
            <a:r>
              <a:rPr lang="en-US" dirty="0" smtClean="0">
                <a:latin typeface="Arial"/>
                <a:cs typeface="Arial"/>
              </a:rPr>
              <a:t>Identification of Components That “Support” Research (without directly criticizing intent of Standard)</a:t>
            </a:r>
          </a:p>
          <a:p>
            <a:r>
              <a:rPr lang="en-US" dirty="0" smtClean="0">
                <a:latin typeface="Arial"/>
                <a:cs typeface="Arial"/>
              </a:rPr>
              <a:t>Demonstration on How Support of Research Strengthens Standard and Makes It Easier To Implement and Enforce</a:t>
            </a:r>
          </a:p>
          <a:p>
            <a:r>
              <a:rPr lang="en-US" dirty="0" smtClean="0">
                <a:latin typeface="Arial"/>
                <a:cs typeface="Arial"/>
              </a:rPr>
              <a:t>Suggestions on How to Add and Emphasize Elements to Enhance The Standard</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Continuing The Follow Up Process</a:t>
            </a:r>
            <a:endParaRPr lang="en-US" dirty="0"/>
          </a:p>
        </p:txBody>
      </p:sp>
      <p:sp>
        <p:nvSpPr>
          <p:cNvPr id="5" name="Content Placeholder 4"/>
          <p:cNvSpPr>
            <a:spLocks noGrp="1"/>
          </p:cNvSpPr>
          <p:nvPr>
            <p:ph idx="1"/>
          </p:nvPr>
        </p:nvSpPr>
        <p:spPr/>
        <p:txBody>
          <a:bodyPr/>
          <a:lstStyle/>
          <a:p>
            <a:r>
              <a:rPr lang="en-US" dirty="0" smtClean="0">
                <a:latin typeface="Arial"/>
                <a:cs typeface="Arial"/>
              </a:rPr>
              <a:t>Offer to Edit / Write / Frame Specific Elements of The Standard That Support Research</a:t>
            </a:r>
          </a:p>
          <a:p>
            <a:r>
              <a:rPr lang="en-US" dirty="0" smtClean="0">
                <a:latin typeface="Arial"/>
                <a:cs typeface="Arial"/>
              </a:rPr>
              <a:t>Frequent Follow Up and Check In</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Got (Generally)</a:t>
            </a:r>
            <a:endParaRPr lang="en-US" dirty="0"/>
          </a:p>
        </p:txBody>
      </p:sp>
      <p:sp>
        <p:nvSpPr>
          <p:cNvPr id="3" name="Content Placeholder 2"/>
          <p:cNvSpPr>
            <a:spLocks noGrp="1"/>
          </p:cNvSpPr>
          <p:nvPr>
            <p:ph idx="1"/>
          </p:nvPr>
        </p:nvSpPr>
        <p:spPr/>
        <p:txBody>
          <a:bodyPr/>
          <a:lstStyle/>
          <a:p>
            <a:r>
              <a:rPr lang="en-US" dirty="0" smtClean="0">
                <a:latin typeface="Arial"/>
                <a:cs typeface="Arial"/>
              </a:rPr>
              <a:t>Reasonable Performance Based Standard</a:t>
            </a:r>
          </a:p>
          <a:p>
            <a:pPr lvl="1"/>
            <a:r>
              <a:rPr lang="en-US" dirty="0" smtClean="0">
                <a:latin typeface="Arial"/>
                <a:cs typeface="Arial"/>
              </a:rPr>
              <a:t>Although some proscriptive components, they are largely required anyway, by other standards, regulations and laws.  </a:t>
            </a:r>
          </a:p>
          <a:p>
            <a:r>
              <a:rPr lang="en-US" dirty="0" smtClean="0">
                <a:latin typeface="Arial"/>
                <a:cs typeface="Arial"/>
              </a:rPr>
              <a:t>Existing Programs were not subject to </a:t>
            </a:r>
            <a:r>
              <a:rPr lang="en-US" i="1" dirty="0" smtClean="0">
                <a:latin typeface="Arial"/>
                <a:cs typeface="Arial"/>
              </a:rPr>
              <a:t>dramatic</a:t>
            </a:r>
            <a:r>
              <a:rPr lang="en-US" dirty="0" smtClean="0">
                <a:latin typeface="Arial"/>
                <a:cs typeface="Arial"/>
              </a:rPr>
              <a:t> change</a:t>
            </a:r>
          </a:p>
          <a:p>
            <a:r>
              <a:rPr lang="en-US" dirty="0" smtClean="0">
                <a:latin typeface="Arial"/>
                <a:cs typeface="Arial"/>
              </a:rPr>
              <a:t>Bonus Elements</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Got (Specifically)</a:t>
            </a:r>
            <a:endParaRPr lang="en-US" dirty="0"/>
          </a:p>
        </p:txBody>
      </p:sp>
      <p:sp>
        <p:nvSpPr>
          <p:cNvPr id="3" name="Content Placeholder 2"/>
          <p:cNvSpPr>
            <a:spLocks noGrp="1"/>
          </p:cNvSpPr>
          <p:nvPr>
            <p:ph idx="1"/>
          </p:nvPr>
        </p:nvSpPr>
        <p:spPr>
          <a:xfrm>
            <a:off x="0" y="1600200"/>
            <a:ext cx="9144000" cy="5257800"/>
          </a:xfrm>
        </p:spPr>
        <p:txBody>
          <a:bodyPr/>
          <a:lstStyle/>
          <a:p>
            <a:r>
              <a:rPr lang="en-US" dirty="0" smtClean="0">
                <a:latin typeface="Arial"/>
                <a:cs typeface="Arial"/>
              </a:rPr>
              <a:t>Risk Assessment To Be Done By Biosafety Officer, Rather Than Prescriptive</a:t>
            </a:r>
          </a:p>
          <a:p>
            <a:pPr lvl="1"/>
            <a:r>
              <a:rPr lang="en-US" dirty="0" smtClean="0">
                <a:latin typeface="Arial"/>
                <a:cs typeface="Arial"/>
              </a:rPr>
              <a:t>Acknowledges Clinical &amp; Research Lab Differences</a:t>
            </a:r>
          </a:p>
          <a:p>
            <a:r>
              <a:rPr lang="en-US" dirty="0" smtClean="0">
                <a:latin typeface="Arial"/>
                <a:cs typeface="Arial"/>
              </a:rPr>
              <a:t>Use of BMBL and NIH Guidelines as Source for Standard</a:t>
            </a:r>
          </a:p>
          <a:p>
            <a:pPr lvl="1"/>
            <a:r>
              <a:rPr lang="en-US" dirty="0" smtClean="0">
                <a:latin typeface="Arial"/>
                <a:cs typeface="Arial"/>
              </a:rPr>
              <a:t>No Need To Reinvent The Wheel</a:t>
            </a:r>
          </a:p>
          <a:p>
            <a:r>
              <a:rPr lang="en-US" dirty="0" smtClean="0">
                <a:latin typeface="Arial"/>
                <a:cs typeface="Arial"/>
              </a:rPr>
              <a:t>Allow Use of Existing Programs For ATD Compliance</a:t>
            </a:r>
          </a:p>
          <a:p>
            <a:pPr lvl="1"/>
            <a:r>
              <a:rPr lang="en-US" dirty="0" smtClean="0">
                <a:latin typeface="Arial"/>
                <a:cs typeface="Arial"/>
              </a:rPr>
              <a:t>No Need To Develop Redundant Programs</a:t>
            </a:r>
          </a:p>
          <a:p>
            <a:pPr lvl="2"/>
            <a:r>
              <a:rPr lang="en-US" dirty="0" smtClean="0">
                <a:latin typeface="Arial"/>
                <a:cs typeface="Arial"/>
              </a:rPr>
              <a:t>Training</a:t>
            </a:r>
          </a:p>
          <a:p>
            <a:pPr lvl="2"/>
            <a:r>
              <a:rPr lang="en-US" dirty="0" smtClean="0">
                <a:latin typeface="Arial"/>
                <a:cs typeface="Arial"/>
              </a:rPr>
              <a:t>Record-keeping</a:t>
            </a:r>
          </a:p>
          <a:p>
            <a:pPr lvl="2"/>
            <a:r>
              <a:rPr lang="en-US" dirty="0" smtClean="0">
                <a:latin typeface="Arial"/>
                <a:cs typeface="Arial"/>
              </a:rPr>
              <a:t>Occupational Health Programs</a:t>
            </a:r>
          </a:p>
          <a:p>
            <a:pPr lvl="2"/>
            <a:endParaRPr lang="en-US" dirty="0" smtClean="0">
              <a:latin typeface="Arial"/>
              <a:cs typeface="Arial"/>
            </a:endParaRPr>
          </a:p>
          <a:p>
            <a:endParaRPr lang="en-US" dirty="0" smtClean="0">
              <a:latin typeface="Arial"/>
              <a:cs typeface="Arial"/>
            </a:endParaRPr>
          </a:p>
          <a:p>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Got (Bonus)</a:t>
            </a:r>
            <a:endParaRPr lang="en-US" dirty="0"/>
          </a:p>
        </p:txBody>
      </p:sp>
      <p:sp>
        <p:nvSpPr>
          <p:cNvPr id="3" name="Content Placeholder 2"/>
          <p:cNvSpPr>
            <a:spLocks noGrp="1"/>
          </p:cNvSpPr>
          <p:nvPr>
            <p:ph idx="1"/>
          </p:nvPr>
        </p:nvSpPr>
        <p:spPr/>
        <p:txBody>
          <a:bodyPr/>
          <a:lstStyle/>
          <a:p>
            <a:r>
              <a:rPr lang="en-US" b="1" u="sng" dirty="0" smtClean="0">
                <a:latin typeface="Arial"/>
                <a:cs typeface="Arial"/>
              </a:rPr>
              <a:t>Requirement </a:t>
            </a:r>
            <a:r>
              <a:rPr lang="en-US" dirty="0" smtClean="0">
                <a:latin typeface="Arial"/>
                <a:cs typeface="Arial"/>
              </a:rPr>
              <a:t>To Include EH&amp;S Professionals In All Plans Review of Research Labs Coming Under the ATD Standard</a:t>
            </a:r>
          </a:p>
          <a:p>
            <a:r>
              <a:rPr lang="en-US" b="1" u="sng" dirty="0" smtClean="0">
                <a:latin typeface="Arial"/>
                <a:cs typeface="Arial"/>
              </a:rPr>
              <a:t>Recognition</a:t>
            </a:r>
            <a:r>
              <a:rPr lang="en-US" dirty="0" smtClean="0">
                <a:latin typeface="Arial"/>
                <a:cs typeface="Arial"/>
              </a:rPr>
              <a:t> That Professional Associations, And Their Affiliates Can Play a Key Role in Rule Making and Standard Setting</a:t>
            </a:r>
          </a:p>
          <a:p>
            <a:r>
              <a:rPr lang="en-US" b="1" u="sng" dirty="0" smtClean="0">
                <a:latin typeface="Arial"/>
                <a:cs typeface="Arial"/>
              </a:rPr>
              <a:t>Acceptance</a:t>
            </a:r>
            <a:r>
              <a:rPr lang="en-US" dirty="0" smtClean="0">
                <a:latin typeface="Arial"/>
                <a:cs typeface="Arial"/>
              </a:rPr>
              <a:t> Of Performance Based Standards in Developing / Re-framing New and Existing Regulations</a:t>
            </a:r>
            <a:endParaRPr lang="en-US" b="1" u="sng" dirty="0" smtClean="0">
              <a:latin typeface="Arial"/>
              <a:cs typeface="Arial"/>
            </a:endParaRPr>
          </a:p>
          <a:p>
            <a:endParaRPr lang="en-US" dirty="0" smtClean="0">
              <a:latin typeface="Arial"/>
              <a:cs typeface="Arial"/>
            </a:endParaRPr>
          </a:p>
          <a:p>
            <a:endParaRPr lang="en-US" dirty="0" smtClean="0">
              <a:latin typeface="Arial"/>
              <a:cs typeface="Arial"/>
            </a:endParaRPr>
          </a:p>
          <a:p>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p:txBody>
          <a:bodyPr/>
          <a:lstStyle/>
          <a:p>
            <a:r>
              <a:rPr lang="en-US" dirty="0" smtClean="0">
                <a:latin typeface="Arial"/>
                <a:cs typeface="Arial"/>
              </a:rPr>
              <a:t>Reframe Argument</a:t>
            </a:r>
          </a:p>
          <a:p>
            <a:pPr lvl="1"/>
            <a:r>
              <a:rPr lang="en-US" dirty="0" smtClean="0">
                <a:latin typeface="Arial"/>
                <a:cs typeface="Arial"/>
              </a:rPr>
              <a:t>Change It To Your Language In Your Context</a:t>
            </a:r>
          </a:p>
          <a:p>
            <a:r>
              <a:rPr lang="en-US" dirty="0" smtClean="0">
                <a:latin typeface="Arial"/>
                <a:cs typeface="Arial"/>
              </a:rPr>
              <a:t>Don’t Underestimate the Use of Technology in Bringing Everyone Together</a:t>
            </a:r>
          </a:p>
          <a:p>
            <a:pPr lvl="1"/>
            <a:r>
              <a:rPr lang="en-US" dirty="0" smtClean="0">
                <a:latin typeface="Arial"/>
                <a:cs typeface="Arial"/>
              </a:rPr>
              <a:t>Geography / Travel No Longer Obstacles</a:t>
            </a:r>
          </a:p>
          <a:p>
            <a:r>
              <a:rPr lang="en-US" dirty="0" smtClean="0">
                <a:latin typeface="Arial"/>
                <a:cs typeface="Arial"/>
              </a:rPr>
              <a:t>Don’t Underestimate the Use of “Soft Technology in Follow Ups</a:t>
            </a:r>
          </a:p>
          <a:p>
            <a:pPr lvl="1"/>
            <a:r>
              <a:rPr lang="en-US" dirty="0" smtClean="0">
                <a:latin typeface="Arial"/>
                <a:cs typeface="Arial"/>
              </a:rPr>
              <a:t>Face to Face Meetings are Critical</a:t>
            </a:r>
          </a:p>
          <a:p>
            <a:r>
              <a:rPr lang="en-US" dirty="0" smtClean="0">
                <a:latin typeface="Arial"/>
                <a:cs typeface="Arial"/>
              </a:rPr>
              <a:t>Beware of Complacency and Caving in to Criticism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Final Word on Alarmism</a:t>
            </a:r>
            <a:endParaRPr lang="en-US" dirty="0"/>
          </a:p>
        </p:txBody>
      </p:sp>
      <p:sp>
        <p:nvSpPr>
          <p:cNvPr id="4" name="Content Placeholder 3"/>
          <p:cNvSpPr>
            <a:spLocks noGrp="1"/>
          </p:cNvSpPr>
          <p:nvPr>
            <p:ph idx="1"/>
          </p:nvPr>
        </p:nvSpPr>
        <p:spPr/>
        <p:txBody>
          <a:bodyPr/>
          <a:lstStyle/>
          <a:p>
            <a:r>
              <a:rPr lang="en-US" dirty="0" smtClean="0">
                <a:latin typeface="Arial"/>
                <a:cs typeface="Arial"/>
              </a:rPr>
              <a:t>Know When To Recognize When An Alarm Is Going Off</a:t>
            </a:r>
          </a:p>
          <a:p>
            <a:r>
              <a:rPr lang="en-US" dirty="0" smtClean="0">
                <a:latin typeface="Arial"/>
                <a:cs typeface="Arial"/>
              </a:rPr>
              <a:t>Know What To Do About It</a:t>
            </a:r>
          </a:p>
          <a:p>
            <a:pPr lvl="1"/>
            <a:r>
              <a:rPr lang="en-US" dirty="0" smtClean="0">
                <a:latin typeface="Arial"/>
                <a:cs typeface="Arial"/>
              </a:rPr>
              <a:t>It may not be obvious !</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video.mp4">
            <a:hlinkClick r:id="" action="ppaction://media"/>
          </p:cNvPr>
          <p:cNvPicPr/>
          <p:nvPr>
            <p:ph idx="1"/>
            <a:videoFile r:link="rId1"/>
          </p:nvPr>
        </p:nvPicPr>
        <p:blipFill>
          <a:blip r:embed="rId3"/>
          <a:stretch>
            <a:fillRect/>
          </a:stretch>
        </p:blipFill>
        <p:spPr>
          <a:xfrm>
            <a:off x="468313" y="274638"/>
            <a:ext cx="8335962" cy="6251575"/>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p:txBody>
          <a:bodyPr/>
          <a:lstStyle/>
          <a:p>
            <a:r>
              <a:rPr lang="en-US" dirty="0" smtClean="0">
                <a:solidFill>
                  <a:srgbClr val="FFFF00"/>
                </a:solidFill>
                <a:latin typeface="Arial"/>
                <a:cs typeface="Arial"/>
              </a:rPr>
              <a:t>B</a:t>
            </a:r>
            <a:r>
              <a:rPr lang="en-US" dirty="0" smtClean="0">
                <a:solidFill>
                  <a:srgbClr val="0000FF"/>
                </a:solidFill>
                <a:latin typeface="Arial"/>
                <a:cs typeface="Arial"/>
              </a:rPr>
              <a:t>o</a:t>
            </a:r>
            <a:r>
              <a:rPr lang="en-US" dirty="0" smtClean="0">
                <a:solidFill>
                  <a:srgbClr val="FFFF00"/>
                </a:solidFill>
                <a:latin typeface="Arial"/>
                <a:cs typeface="Arial"/>
              </a:rPr>
              <a:t>b </a:t>
            </a:r>
            <a:r>
              <a:rPr lang="en-US" dirty="0" smtClean="0">
                <a:solidFill>
                  <a:srgbClr val="0000FF"/>
                </a:solidFill>
                <a:latin typeface="Arial"/>
                <a:cs typeface="Arial"/>
              </a:rPr>
              <a:t>H</a:t>
            </a:r>
            <a:r>
              <a:rPr lang="en-US" dirty="0" smtClean="0">
                <a:solidFill>
                  <a:srgbClr val="FFFF00"/>
                </a:solidFill>
                <a:latin typeface="Arial"/>
                <a:cs typeface="Arial"/>
              </a:rPr>
              <a:t>a</a:t>
            </a:r>
            <a:r>
              <a:rPr lang="en-US" dirty="0" smtClean="0">
                <a:solidFill>
                  <a:srgbClr val="0000FF"/>
                </a:solidFill>
                <a:latin typeface="Arial"/>
                <a:cs typeface="Arial"/>
              </a:rPr>
              <a:t>s</a:t>
            </a:r>
            <a:r>
              <a:rPr lang="en-US" dirty="0" smtClean="0">
                <a:solidFill>
                  <a:srgbClr val="FFFF00"/>
                </a:solidFill>
                <a:latin typeface="Arial"/>
                <a:cs typeface="Arial"/>
              </a:rPr>
              <a:t>h</a:t>
            </a:r>
            <a:r>
              <a:rPr lang="en-US" dirty="0" smtClean="0">
                <a:solidFill>
                  <a:srgbClr val="0000FF"/>
                </a:solidFill>
                <a:latin typeface="Arial"/>
                <a:cs typeface="Arial"/>
              </a:rPr>
              <a:t>i</a:t>
            </a:r>
            <a:r>
              <a:rPr lang="en-US" dirty="0" smtClean="0">
                <a:solidFill>
                  <a:srgbClr val="FFFF00"/>
                </a:solidFill>
                <a:latin typeface="Arial"/>
                <a:cs typeface="Arial"/>
              </a:rPr>
              <a:t>m</a:t>
            </a:r>
            <a:r>
              <a:rPr lang="en-US" dirty="0" smtClean="0">
                <a:solidFill>
                  <a:srgbClr val="0000FF"/>
                </a:solidFill>
                <a:latin typeface="Arial"/>
                <a:cs typeface="Arial"/>
              </a:rPr>
              <a:t>o</a:t>
            </a:r>
            <a:r>
              <a:rPr lang="en-US" dirty="0" smtClean="0">
                <a:solidFill>
                  <a:srgbClr val="FFFF00"/>
                </a:solidFill>
                <a:latin typeface="Arial"/>
                <a:cs typeface="Arial"/>
              </a:rPr>
              <a:t>t</a:t>
            </a:r>
            <a:r>
              <a:rPr lang="en-US" dirty="0" smtClean="0">
                <a:solidFill>
                  <a:srgbClr val="0000FF"/>
                </a:solidFill>
                <a:latin typeface="Arial"/>
                <a:cs typeface="Arial"/>
              </a:rPr>
              <a:t>o</a:t>
            </a:r>
            <a:r>
              <a:rPr lang="en-US" dirty="0" smtClean="0">
                <a:latin typeface="Arial"/>
                <a:cs typeface="Arial"/>
              </a:rPr>
              <a:t>, </a:t>
            </a:r>
            <a:r>
              <a:rPr lang="en-US" dirty="0" smtClean="0">
                <a:solidFill>
                  <a:srgbClr val="FFFF00"/>
                </a:solidFill>
                <a:latin typeface="Arial"/>
                <a:cs typeface="Arial"/>
              </a:rPr>
              <a:t>U</a:t>
            </a:r>
            <a:r>
              <a:rPr lang="en-US" dirty="0" smtClean="0">
                <a:solidFill>
                  <a:srgbClr val="0000FF"/>
                </a:solidFill>
                <a:latin typeface="Arial"/>
                <a:cs typeface="Arial"/>
              </a:rPr>
              <a:t>C </a:t>
            </a:r>
            <a:r>
              <a:rPr lang="en-US" dirty="0" smtClean="0">
                <a:solidFill>
                  <a:srgbClr val="FFFF00"/>
                </a:solidFill>
                <a:latin typeface="Arial"/>
                <a:cs typeface="Arial"/>
              </a:rPr>
              <a:t>B</a:t>
            </a:r>
            <a:r>
              <a:rPr lang="en-US" dirty="0" smtClean="0">
                <a:solidFill>
                  <a:srgbClr val="0000FF"/>
                </a:solidFill>
                <a:latin typeface="Arial"/>
                <a:cs typeface="Arial"/>
              </a:rPr>
              <a:t>e</a:t>
            </a:r>
            <a:r>
              <a:rPr lang="en-US" dirty="0" smtClean="0">
                <a:solidFill>
                  <a:srgbClr val="FFFF00"/>
                </a:solidFill>
                <a:latin typeface="Arial"/>
                <a:cs typeface="Arial"/>
              </a:rPr>
              <a:t>r</a:t>
            </a:r>
            <a:r>
              <a:rPr lang="en-US" dirty="0" smtClean="0">
                <a:solidFill>
                  <a:srgbClr val="0000FF"/>
                </a:solidFill>
                <a:latin typeface="Arial"/>
                <a:cs typeface="Arial"/>
              </a:rPr>
              <a:t>k</a:t>
            </a:r>
            <a:r>
              <a:rPr lang="en-US" dirty="0" smtClean="0">
                <a:solidFill>
                  <a:srgbClr val="FFFF00"/>
                </a:solidFill>
                <a:latin typeface="Arial"/>
                <a:cs typeface="Arial"/>
              </a:rPr>
              <a:t>e</a:t>
            </a:r>
            <a:r>
              <a:rPr lang="en-US" dirty="0" smtClean="0">
                <a:solidFill>
                  <a:srgbClr val="0000FF"/>
                </a:solidFill>
                <a:latin typeface="Arial"/>
                <a:cs typeface="Arial"/>
              </a:rPr>
              <a:t>l</a:t>
            </a:r>
            <a:r>
              <a:rPr lang="en-US" dirty="0" smtClean="0">
                <a:solidFill>
                  <a:srgbClr val="FFFF00"/>
                </a:solidFill>
                <a:latin typeface="Arial"/>
                <a:cs typeface="Arial"/>
              </a:rPr>
              <a:t>e</a:t>
            </a:r>
            <a:r>
              <a:rPr lang="en-US" dirty="0" smtClean="0">
                <a:solidFill>
                  <a:srgbClr val="0000FF"/>
                </a:solidFill>
                <a:latin typeface="Arial"/>
                <a:cs typeface="Arial"/>
              </a:rPr>
              <a:t>y</a:t>
            </a:r>
          </a:p>
          <a:p>
            <a:r>
              <a:rPr lang="en-US" dirty="0" smtClean="0">
                <a:latin typeface="Arial"/>
                <a:cs typeface="Arial"/>
              </a:rPr>
              <a:t>Steve Derman, MediSHARE</a:t>
            </a:r>
          </a:p>
          <a:p>
            <a:r>
              <a:rPr lang="en-US" dirty="0" smtClean="0">
                <a:latin typeface="Arial"/>
                <a:cs typeface="Arial"/>
              </a:rPr>
              <a:t>Deborah Gold, Cal/OSHA</a:t>
            </a:r>
          </a:p>
          <a:p>
            <a:r>
              <a:rPr lang="en-US" dirty="0" smtClean="0">
                <a:latin typeface="Arial"/>
                <a:cs typeface="Arial"/>
              </a:rPr>
              <a:t>Bob Nakamura, Cal/OSHA</a:t>
            </a:r>
          </a:p>
          <a:p>
            <a:r>
              <a:rPr lang="en-US" dirty="0" smtClean="0">
                <a:latin typeface="Arial"/>
                <a:cs typeface="Arial"/>
              </a:rPr>
              <a:t>Len Welch, Cal/OSHA</a:t>
            </a:r>
          </a:p>
          <a:p>
            <a:r>
              <a:rPr lang="en-US" dirty="0" smtClean="0">
                <a:latin typeface="Arial"/>
                <a:cs typeface="Arial"/>
              </a:rPr>
              <a:t>BSAF and BIONET Membership</a:t>
            </a:r>
          </a:p>
          <a:p>
            <a:r>
              <a:rPr lang="en-US" dirty="0" smtClean="0">
                <a:latin typeface="Arial"/>
                <a:cs typeface="Arial"/>
              </a:rPr>
              <a:t>The IT Groups at </a:t>
            </a:r>
            <a:r>
              <a:rPr lang="en-US" dirty="0" smtClean="0">
                <a:solidFill>
                  <a:srgbClr val="FF0000"/>
                </a:solidFill>
                <a:latin typeface="Arial"/>
                <a:cs typeface="Arial"/>
              </a:rPr>
              <a:t>Stanford </a:t>
            </a:r>
            <a:r>
              <a:rPr lang="en-US" dirty="0" smtClean="0">
                <a:latin typeface="Arial"/>
                <a:cs typeface="Arial"/>
              </a:rPr>
              <a:t>and </a:t>
            </a:r>
            <a:r>
              <a:rPr lang="en-US" dirty="0" smtClean="0">
                <a:solidFill>
                  <a:schemeClr val="bg1"/>
                </a:solidFill>
                <a:latin typeface="Arial"/>
                <a:cs typeface="Arial"/>
              </a:rPr>
              <a:t>Gen-Probe</a:t>
            </a:r>
            <a:endParaRPr lang="en-US" dirty="0">
              <a:solidFill>
                <a:srgbClr val="FF0000"/>
              </a:solidFill>
              <a:latin typeface="Arial"/>
              <a:cs typeface="Aria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Cal/OSHA and Albert Camus</a:t>
            </a:r>
            <a:endParaRPr lang="en-US" dirty="0"/>
          </a:p>
        </p:txBody>
      </p:sp>
      <p:pic>
        <p:nvPicPr>
          <p:cNvPr id="5" name="Content Placeholder 4" descr="Albert Camus.1.jpg"/>
          <p:cNvPicPr>
            <a:picLocks noChangeAspect="1"/>
          </p:cNvPicPr>
          <p:nvPr/>
        </p:nvPicPr>
        <p:blipFill>
          <a:blip r:embed="rId3"/>
          <a:srcRect l="33579" r="13874"/>
          <a:stretch>
            <a:fillRect/>
          </a:stretch>
        </p:blipFill>
        <p:spPr>
          <a:xfrm>
            <a:off x="5377066" y="1778001"/>
            <a:ext cx="2440267" cy="3111500"/>
          </a:xfrm>
          <a:prstGeom prst="rect">
            <a:avLst/>
          </a:prstGeom>
        </p:spPr>
      </p:pic>
      <p:pic>
        <p:nvPicPr>
          <p:cNvPr id="7" name="Picture 6" descr="Cal OSHA GISO.jpg"/>
          <p:cNvPicPr>
            <a:picLocks noChangeAspect="1"/>
          </p:cNvPicPr>
          <p:nvPr/>
        </p:nvPicPr>
        <p:blipFill>
          <a:blip r:embed="rId4"/>
          <a:srcRect l="11846" t="1269" r="11231"/>
          <a:stretch>
            <a:fillRect/>
          </a:stretch>
        </p:blipFill>
        <p:spPr>
          <a:xfrm>
            <a:off x="1004666" y="1745268"/>
            <a:ext cx="2449734" cy="3144233"/>
          </a:xfrm>
          <a:prstGeom prst="rect">
            <a:avLst/>
          </a:prstGeom>
        </p:spPr>
      </p:pic>
      <p:sp>
        <p:nvSpPr>
          <p:cNvPr id="9" name="TextBox 8"/>
          <p:cNvSpPr txBox="1"/>
          <p:nvPr/>
        </p:nvSpPr>
        <p:spPr>
          <a:xfrm>
            <a:off x="0" y="5537200"/>
            <a:ext cx="9144000" cy="707886"/>
          </a:xfrm>
          <a:prstGeom prst="rect">
            <a:avLst/>
          </a:prstGeom>
          <a:noFill/>
        </p:spPr>
        <p:txBody>
          <a:bodyPr wrap="square" rtlCol="0">
            <a:spAutoFit/>
          </a:bodyPr>
          <a:lstStyle/>
          <a:p>
            <a:pPr algn="ctr"/>
            <a:r>
              <a:rPr lang="en-US" sz="4000" dirty="0" smtClean="0">
                <a:solidFill>
                  <a:srgbClr val="CEB966"/>
                </a:solidFill>
                <a:effectLst>
                  <a:outerShdw blurRad="50800" dist="38100" dir="18900000" algn="tr">
                    <a:srgbClr val="000000">
                      <a:alpha val="43000"/>
                    </a:srgbClr>
                  </a:outerShdw>
                </a:effectLst>
                <a:latin typeface="+mj-lt"/>
                <a:cs typeface="Arial"/>
              </a:rPr>
              <a:t>What Brings Them Together ?</a:t>
            </a:r>
            <a:endParaRPr lang="en-US" sz="4000" dirty="0">
              <a:solidFill>
                <a:srgbClr val="CEB966"/>
              </a:solidFill>
              <a:effectLst>
                <a:outerShdw blurRad="50800" dist="38100" dir="18900000" algn="tr">
                  <a:srgbClr val="000000">
                    <a:alpha val="43000"/>
                  </a:srgbClr>
                </a:outerShdw>
              </a:effectLst>
              <a:latin typeface="+mj-lt"/>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THANK YOU FOR YOUR ATTENTION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ctangle 2"/>
          <p:cNvSpPr/>
          <p:nvPr/>
        </p:nvSpPr>
        <p:spPr>
          <a:xfrm>
            <a:off x="2912982" y="281970"/>
            <a:ext cx="3318036" cy="6247864"/>
          </a:xfrm>
          <a:prstGeom prst="rect">
            <a:avLst/>
          </a:prstGeom>
        </p:spPr>
        <p:txBody>
          <a:bodyPr wrap="none">
            <a:spAutoFit/>
          </a:bodyPr>
          <a:lstStyle/>
          <a:p>
            <a:pPr algn="ctr"/>
            <a:r>
              <a:rPr lang="en-US" sz="40000" b="1" dirty="0" smtClean="0">
                <a:solidFill>
                  <a:srgbClr val="CEB966"/>
                </a:solidFill>
                <a:latin typeface="Arial"/>
                <a:cs typeface="Arial"/>
              </a:rPr>
              <a:t>?</a:t>
            </a:r>
            <a:endParaRPr lang="en-US" sz="40000" b="1" dirty="0">
              <a:solidFill>
                <a:srgbClr val="CEB966"/>
              </a:solidFill>
              <a:latin typeface="Arial"/>
              <a:cs typeface="Aria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David H. Silberman</a:t>
            </a:r>
            <a:endParaRPr lang="en-US" dirty="0"/>
          </a:p>
        </p:txBody>
      </p:sp>
      <p:sp>
        <p:nvSpPr>
          <p:cNvPr id="3" name="Content Placeholder 2"/>
          <p:cNvSpPr>
            <a:spLocks noGrp="1"/>
          </p:cNvSpPr>
          <p:nvPr>
            <p:ph idx="1"/>
          </p:nvPr>
        </p:nvSpPr>
        <p:spPr/>
        <p:txBody>
          <a:bodyPr/>
          <a:lstStyle/>
          <a:p>
            <a:pPr algn="ctr">
              <a:buNone/>
            </a:pPr>
            <a:r>
              <a:rPr lang="en-US" u="sng" dirty="0" smtClean="0">
                <a:latin typeface="Arial"/>
                <a:cs typeface="Arial"/>
              </a:rPr>
              <a:t>Contact Information</a:t>
            </a:r>
          </a:p>
          <a:p>
            <a:endParaRPr lang="en-US" dirty="0" smtClean="0">
              <a:latin typeface="Arial"/>
              <a:cs typeface="Arial"/>
            </a:endParaRPr>
          </a:p>
          <a:p>
            <a:r>
              <a:rPr lang="en-US" dirty="0" smtClean="0">
                <a:latin typeface="Arial"/>
                <a:cs typeface="Arial"/>
              </a:rPr>
              <a:t>Email:	</a:t>
            </a:r>
            <a:r>
              <a:rPr lang="en-US" dirty="0" smtClean="0">
                <a:latin typeface="Arial"/>
                <a:cs typeface="Arial"/>
                <a:hlinkClick r:id="rId2"/>
              </a:rPr>
              <a:t>silberman@stanford.edu</a:t>
            </a:r>
            <a:endParaRPr lang="en-US" dirty="0" smtClean="0">
              <a:latin typeface="Arial"/>
              <a:cs typeface="Arial"/>
            </a:endParaRPr>
          </a:p>
          <a:p>
            <a:r>
              <a:rPr lang="en-US" dirty="0" smtClean="0">
                <a:latin typeface="Arial"/>
                <a:cs typeface="Arial"/>
              </a:rPr>
              <a:t>Land:	650-723-6336</a:t>
            </a:r>
          </a:p>
          <a:p>
            <a:endParaRPr lang="en-US" dirty="0">
              <a:latin typeface="Arial"/>
              <a:cs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California Labor Code</a:t>
            </a:r>
            <a:endParaRPr lang="en-US" dirty="0"/>
          </a:p>
        </p:txBody>
      </p:sp>
      <p:sp>
        <p:nvSpPr>
          <p:cNvPr id="6" name="Content Placeholder 5"/>
          <p:cNvSpPr>
            <a:spLocks noGrp="1"/>
          </p:cNvSpPr>
          <p:nvPr>
            <p:ph idx="1"/>
          </p:nvPr>
        </p:nvSpPr>
        <p:spPr>
          <a:xfrm>
            <a:off x="457200" y="1993900"/>
            <a:ext cx="8229600" cy="3721100"/>
          </a:xfrm>
        </p:spPr>
        <p:txBody>
          <a:bodyPr>
            <a:normAutofit fontScale="92500" lnSpcReduction="20000"/>
          </a:bodyPr>
          <a:lstStyle/>
          <a:p>
            <a:pPr>
              <a:buNone/>
            </a:pPr>
            <a:r>
              <a:rPr lang="en-US" dirty="0" smtClean="0">
                <a:latin typeface="+mj-lt"/>
              </a:rPr>
              <a:t>   </a:t>
            </a:r>
            <a:r>
              <a:rPr lang="en-US" sz="3892" dirty="0" smtClean="0">
                <a:latin typeface="+mj-lt"/>
              </a:rPr>
              <a:t>“Every Employer shall furnish employment and a place of employment that is safe and healthful for the employees therein.”</a:t>
            </a:r>
          </a:p>
          <a:p>
            <a:pPr>
              <a:buNone/>
            </a:pPr>
            <a:endParaRPr lang="en-US" dirty="0" smtClean="0">
              <a:latin typeface="+mj-lt"/>
            </a:endParaRPr>
          </a:p>
          <a:p>
            <a:pPr>
              <a:buNone/>
            </a:pPr>
            <a:r>
              <a:rPr lang="en-US" dirty="0" smtClean="0">
                <a:latin typeface="+mj-lt"/>
              </a:rPr>
              <a:t>						</a:t>
            </a:r>
            <a:r>
              <a:rPr lang="en-US" sz="1600" dirty="0" smtClean="0">
                <a:latin typeface="+mj-lt"/>
              </a:rPr>
              <a:t>California Labor Code Section 6400</a:t>
            </a:r>
            <a:r>
              <a:rPr lang="en-US" dirty="0" smtClean="0">
                <a:latin typeface="+mj-lt"/>
              </a:rPr>
              <a:t>	</a:t>
            </a:r>
            <a:endParaRPr lang="en-US"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Law of Unintended Consequences</a:t>
            </a:r>
            <a:endParaRPr lang="en-US" dirty="0"/>
          </a:p>
        </p:txBody>
      </p:sp>
      <p:sp>
        <p:nvSpPr>
          <p:cNvPr id="3" name="Content Placeholder 2"/>
          <p:cNvSpPr>
            <a:spLocks noGrp="1"/>
          </p:cNvSpPr>
          <p:nvPr>
            <p:ph type="body" idx="4294967295"/>
          </p:nvPr>
        </p:nvSpPr>
        <p:spPr>
          <a:xfrm>
            <a:off x="457200" y="2148869"/>
            <a:ext cx="8394700" cy="3794731"/>
          </a:xfrm>
        </p:spPr>
        <p:txBody>
          <a:bodyPr>
            <a:normAutofit fontScale="40000" lnSpcReduction="20000"/>
          </a:bodyPr>
          <a:lstStyle/>
          <a:p>
            <a:pPr>
              <a:lnSpc>
                <a:spcPct val="170000"/>
              </a:lnSpc>
              <a:buNone/>
            </a:pPr>
            <a:r>
              <a:rPr lang="en-US" dirty="0" smtClean="0"/>
              <a:t>    </a:t>
            </a:r>
            <a:r>
              <a:rPr lang="en-US" sz="5895" dirty="0" smtClean="0"/>
              <a:t>    </a:t>
            </a:r>
            <a:r>
              <a:rPr lang="en-US" sz="7000" dirty="0" smtClean="0"/>
              <a:t>“</a:t>
            </a:r>
            <a:r>
              <a:rPr lang="en-US" sz="7000" b="1" i="1" dirty="0" smtClean="0">
                <a:latin typeface="+mj-lt"/>
              </a:rPr>
              <a:t>The evil that is in the world almost always comes of ignorance, and </a:t>
            </a:r>
            <a:r>
              <a:rPr lang="en-US" sz="7000" b="1" i="1" u="sng" dirty="0" smtClean="0">
                <a:latin typeface="+mj-lt"/>
              </a:rPr>
              <a:t>good intentions may do as much harm as malevolence if they lack understanding</a:t>
            </a:r>
            <a:r>
              <a:rPr lang="en-US" sz="7000" b="1" i="1" dirty="0" smtClean="0">
                <a:latin typeface="+mj-lt"/>
              </a:rPr>
              <a:t>.”</a:t>
            </a:r>
            <a:r>
              <a:rPr lang="en-US" sz="5895" b="1" i="1" dirty="0" smtClean="0">
                <a:latin typeface="+mj-lt"/>
              </a:rPr>
              <a:t>	</a:t>
            </a:r>
            <a:r>
              <a:rPr lang="en-US" b="1" dirty="0" smtClean="0">
                <a:latin typeface="+mj-lt"/>
              </a:rPr>
              <a:t>	</a:t>
            </a:r>
          </a:p>
          <a:p>
            <a:pPr lvl="8">
              <a:buNone/>
            </a:pPr>
            <a:r>
              <a:rPr lang="en-US" dirty="0" smtClean="0"/>
              <a:t>				</a:t>
            </a:r>
            <a:r>
              <a:rPr lang="en-US" sz="4000" dirty="0" smtClean="0">
                <a:latin typeface="Arial"/>
                <a:cs typeface="Arial"/>
              </a:rPr>
              <a:t>Albert Camus, </a:t>
            </a:r>
            <a:r>
              <a:rPr lang="en-US" sz="4000" i="1" dirty="0" smtClean="0">
                <a:latin typeface="Arial"/>
                <a:cs typeface="Arial"/>
              </a:rPr>
              <a:t> The Plague – 1947</a:t>
            </a:r>
            <a:r>
              <a:rPr lang="en-US" sz="3500" i="1" dirty="0" smtClean="0">
                <a:latin typeface="Arial"/>
                <a:cs typeface="Arial"/>
              </a:rPr>
              <a:t>	</a:t>
            </a:r>
            <a:endParaRPr lang="en-US" sz="3500"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1554162"/>
          </a:xfrm>
        </p:spPr>
        <p:txBody>
          <a:bodyPr>
            <a:noAutofit/>
          </a:bodyPr>
          <a:lstStyle/>
          <a:p>
            <a:r>
              <a:rPr lang="en-US" sz="3600" dirty="0" smtClean="0"/>
              <a:t>Case Study:</a:t>
            </a:r>
            <a:br>
              <a:rPr lang="en-US" sz="3600" dirty="0" smtClean="0"/>
            </a:br>
            <a:r>
              <a:rPr lang="en-US" sz="3600" dirty="0" smtClean="0"/>
              <a:t>Aerosol Transmissible Disease (ATD) Standard</a:t>
            </a:r>
            <a:endParaRPr lang="en-US" sz="3600" dirty="0"/>
          </a:p>
        </p:txBody>
      </p:sp>
      <p:sp>
        <p:nvSpPr>
          <p:cNvPr id="9" name="Content Placeholder 8"/>
          <p:cNvSpPr>
            <a:spLocks noGrp="1"/>
          </p:cNvSpPr>
          <p:nvPr>
            <p:ph idx="1"/>
          </p:nvPr>
        </p:nvSpPr>
        <p:spPr>
          <a:xfrm>
            <a:off x="457200" y="2032000"/>
            <a:ext cx="8229600" cy="4277360"/>
          </a:xfrm>
        </p:spPr>
        <p:txBody>
          <a:bodyPr/>
          <a:lstStyle/>
          <a:p>
            <a:r>
              <a:rPr lang="en-US" dirty="0" smtClean="0">
                <a:latin typeface="Arial"/>
                <a:cs typeface="Arial"/>
              </a:rPr>
              <a:t>Review Rationale</a:t>
            </a:r>
          </a:p>
          <a:p>
            <a:r>
              <a:rPr lang="en-US" dirty="0" smtClean="0">
                <a:latin typeface="Arial"/>
                <a:cs typeface="Arial"/>
              </a:rPr>
              <a:t>What Went Wrong</a:t>
            </a:r>
          </a:p>
          <a:p>
            <a:r>
              <a:rPr lang="en-US" dirty="0" smtClean="0">
                <a:latin typeface="Arial"/>
                <a:cs typeface="Arial"/>
              </a:rPr>
              <a:t>Why It Went Wrong</a:t>
            </a:r>
          </a:p>
          <a:p>
            <a:r>
              <a:rPr lang="en-US" dirty="0" smtClean="0">
                <a:latin typeface="Arial"/>
                <a:cs typeface="Arial"/>
              </a:rPr>
              <a:t>Why It Took So Long To Recognize Problems</a:t>
            </a:r>
          </a:p>
          <a:p>
            <a:r>
              <a:rPr lang="en-US" dirty="0" smtClean="0">
                <a:latin typeface="Arial"/>
                <a:cs typeface="Arial"/>
              </a:rPr>
              <a:t>What Finally Made A Well Intentioned, But Flawed Law, Better Than Anyone Expected</a:t>
            </a:r>
          </a:p>
          <a:p>
            <a:r>
              <a:rPr lang="en-US" dirty="0" smtClean="0">
                <a:latin typeface="Arial"/>
                <a:cs typeface="Arial"/>
              </a:rPr>
              <a:t>Lessons Learned For the Future</a:t>
            </a:r>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Along The Way</a:t>
            </a:r>
            <a:endParaRPr lang="en-US" dirty="0"/>
          </a:p>
        </p:txBody>
      </p:sp>
      <p:sp>
        <p:nvSpPr>
          <p:cNvPr id="3" name="Content Placeholder 2"/>
          <p:cNvSpPr>
            <a:spLocks noGrp="1"/>
          </p:cNvSpPr>
          <p:nvPr>
            <p:ph idx="1"/>
          </p:nvPr>
        </p:nvSpPr>
        <p:spPr>
          <a:xfrm>
            <a:off x="457200" y="1460500"/>
            <a:ext cx="8229600" cy="4709160"/>
          </a:xfrm>
        </p:spPr>
        <p:txBody>
          <a:bodyPr anchor="ctr">
            <a:normAutofit lnSpcReduction="10000"/>
          </a:bodyPr>
          <a:lstStyle/>
          <a:p>
            <a:pPr algn="ctr">
              <a:buNone/>
            </a:pPr>
            <a:r>
              <a:rPr lang="en-US" u="sng" dirty="0" smtClean="0">
                <a:latin typeface="Arial"/>
                <a:cs typeface="Arial"/>
              </a:rPr>
              <a:t>We Will Learn About</a:t>
            </a:r>
            <a:r>
              <a:rPr lang="en-US" dirty="0" smtClean="0">
                <a:latin typeface="Arial"/>
                <a:cs typeface="Arial"/>
              </a:rPr>
              <a:t>:</a:t>
            </a:r>
          </a:p>
          <a:p>
            <a:pPr algn="ctr">
              <a:buNone/>
            </a:pPr>
            <a:endParaRPr lang="en-US" dirty="0" smtClean="0">
              <a:latin typeface="Arial"/>
              <a:cs typeface="Arial"/>
            </a:endParaRPr>
          </a:p>
          <a:p>
            <a:r>
              <a:rPr lang="en-US" dirty="0" smtClean="0">
                <a:latin typeface="Arial"/>
                <a:cs typeface="Arial"/>
              </a:rPr>
              <a:t>Alarms and Alarmists</a:t>
            </a:r>
          </a:p>
          <a:p>
            <a:pPr lvl="1"/>
            <a:r>
              <a:rPr lang="en-US" dirty="0" smtClean="0">
                <a:latin typeface="Arial"/>
                <a:cs typeface="Arial"/>
              </a:rPr>
              <a:t>Their Supporters and Detractors</a:t>
            </a:r>
          </a:p>
          <a:p>
            <a:r>
              <a:rPr lang="en-US" dirty="0" smtClean="0">
                <a:latin typeface="Arial"/>
                <a:cs typeface="Arial"/>
              </a:rPr>
              <a:t>Technology</a:t>
            </a:r>
          </a:p>
          <a:p>
            <a:pPr lvl="1"/>
            <a:r>
              <a:rPr lang="en-US" dirty="0" smtClean="0">
                <a:latin typeface="Arial"/>
                <a:cs typeface="Arial"/>
              </a:rPr>
              <a:t>Its Use in Bringing Diverse Groups Together</a:t>
            </a:r>
          </a:p>
          <a:p>
            <a:r>
              <a:rPr lang="en-US" dirty="0" smtClean="0">
                <a:latin typeface="Arial"/>
                <a:cs typeface="Arial"/>
              </a:rPr>
              <a:t>Framing and Reframing </a:t>
            </a:r>
          </a:p>
          <a:p>
            <a:pPr lvl="1"/>
            <a:r>
              <a:rPr lang="en-US" dirty="0" smtClean="0">
                <a:latin typeface="Arial"/>
                <a:cs typeface="Arial"/>
              </a:rPr>
              <a:t>Changing the Focus of Discussion</a:t>
            </a:r>
          </a:p>
          <a:p>
            <a:r>
              <a:rPr lang="en-US" dirty="0" smtClean="0">
                <a:latin typeface="Arial"/>
                <a:cs typeface="Arial"/>
              </a:rPr>
              <a:t>Asking for More</a:t>
            </a:r>
          </a:p>
          <a:p>
            <a:pPr lvl="1"/>
            <a:r>
              <a:rPr lang="en-US" dirty="0" smtClean="0">
                <a:latin typeface="Arial"/>
                <a:cs typeface="Arial"/>
              </a:rPr>
              <a:t>Getting a Regulation to Provide Added Value</a:t>
            </a:r>
          </a:p>
          <a:p>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Why An ATD Standard ?</a:t>
            </a:r>
            <a:endParaRPr lang="en-US" dirty="0"/>
          </a:p>
        </p:txBody>
      </p:sp>
      <p:pic>
        <p:nvPicPr>
          <p:cNvPr id="6" name="Content Placeholder 5" descr="Sneeze.jpg"/>
          <p:cNvPicPr>
            <a:picLocks noGrp="1" noChangeAspect="1"/>
          </p:cNvPicPr>
          <p:nvPr>
            <p:ph idx="1"/>
          </p:nvPr>
        </p:nvPicPr>
        <p:blipFill>
          <a:blip r:embed="rId3"/>
          <a:srcRect l="-10112" r="-10112"/>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an ATD Standard</a:t>
            </a:r>
            <a:endParaRPr lang="en-US" dirty="0"/>
          </a:p>
        </p:txBody>
      </p:sp>
      <p:sp>
        <p:nvSpPr>
          <p:cNvPr id="3" name="Content Placeholder 2"/>
          <p:cNvSpPr>
            <a:spLocks noGrp="1"/>
          </p:cNvSpPr>
          <p:nvPr>
            <p:ph idx="1"/>
          </p:nvPr>
        </p:nvSpPr>
        <p:spPr>
          <a:xfrm>
            <a:off x="457200" y="1600200"/>
            <a:ext cx="8521700" cy="4709160"/>
          </a:xfrm>
        </p:spPr>
        <p:txBody>
          <a:bodyPr/>
          <a:lstStyle/>
          <a:p>
            <a:r>
              <a:rPr lang="en-US" dirty="0" smtClean="0">
                <a:latin typeface="Arial"/>
                <a:cs typeface="Arial"/>
              </a:rPr>
              <a:t>Existing Aerosol Transmissible Diseases Such As TB – Health Care Workers Still At Increased Risk</a:t>
            </a:r>
          </a:p>
          <a:p>
            <a:r>
              <a:rPr lang="en-US" dirty="0" smtClean="0">
                <a:latin typeface="Arial"/>
                <a:cs typeface="Arial"/>
              </a:rPr>
              <a:t>Incidents Of Research Lab Transmission / Near Misses</a:t>
            </a:r>
          </a:p>
          <a:p>
            <a:r>
              <a:rPr lang="en-US" dirty="0" smtClean="0">
                <a:latin typeface="Arial"/>
                <a:cs typeface="Arial"/>
              </a:rPr>
              <a:t>SARS Experience (Canada And Asia)</a:t>
            </a:r>
          </a:p>
          <a:p>
            <a:r>
              <a:rPr lang="en-US" dirty="0" smtClean="0">
                <a:latin typeface="Arial"/>
                <a:cs typeface="Arial"/>
              </a:rPr>
              <a:t>Pandemic Flu Planning</a:t>
            </a:r>
          </a:p>
          <a:p>
            <a:r>
              <a:rPr lang="en-US" dirty="0" smtClean="0">
                <a:latin typeface="Arial"/>
                <a:cs typeface="Arial"/>
              </a:rPr>
              <a:t>Increased Research On BSL 3 (And Above) Organisms</a:t>
            </a:r>
          </a:p>
          <a:p>
            <a:pPr>
              <a:buNone/>
            </a:pPr>
            <a:r>
              <a:rPr lang="en-US" dirty="0" smtClean="0">
                <a:latin typeface="Arial"/>
                <a:cs typeface="Arial"/>
              </a:rPr>
              <a:t>					</a:t>
            </a:r>
            <a:r>
              <a:rPr lang="en-US" sz="2400" dirty="0" smtClean="0">
                <a:latin typeface="Arial"/>
                <a:cs typeface="Arial"/>
              </a:rPr>
              <a:t>Cal / OSHA  2005 - 2009</a:t>
            </a:r>
          </a:p>
          <a:p>
            <a:endParaRPr lang="en-US"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ヒラギノ丸ゴ Pro W4"/>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ＭＳ 明朝"/>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Apex.thmx</Template>
  <TotalTime>9500</TotalTime>
  <Words>1746</Words>
  <Application>Microsoft Macintosh PowerPoint</Application>
  <PresentationFormat>On-screen Show (4:3)</PresentationFormat>
  <Paragraphs>200</Paragraphs>
  <Slides>32</Slides>
  <Notes>12</Notes>
  <HiddenSlides>0</HiddenSlides>
  <MMClips>1</MMClips>
  <ScaleCrop>false</ScaleCrop>
  <HeadingPairs>
    <vt:vector size="4" baseType="variant">
      <vt:variant>
        <vt:lpstr>Design Template</vt:lpstr>
      </vt:variant>
      <vt:variant>
        <vt:i4>1</vt:i4>
      </vt:variant>
      <vt:variant>
        <vt:lpstr>Slide Titles</vt:lpstr>
      </vt:variant>
      <vt:variant>
        <vt:i4>32</vt:i4>
      </vt:variant>
    </vt:vector>
  </HeadingPairs>
  <TitlesOfParts>
    <vt:vector size="33" baseType="lpstr">
      <vt:lpstr>Apex</vt:lpstr>
      <vt:lpstr>Slide 1</vt:lpstr>
      <vt:lpstr>HOW TO WIN FRIENDS AND INFLUENCE THE REGULATORY STANDARD SETTING PROCESS</vt:lpstr>
      <vt:lpstr>Cal/OSHA and Albert Camus</vt:lpstr>
      <vt:lpstr>California Labor Code</vt:lpstr>
      <vt:lpstr>Law of Unintended Consequences</vt:lpstr>
      <vt:lpstr>Case Study: Aerosol Transmissible Disease (ATD) Standard</vt:lpstr>
      <vt:lpstr>Along The Way</vt:lpstr>
      <vt:lpstr>So, Why An ATD Standard ?</vt:lpstr>
      <vt:lpstr>Why an ATD Standard</vt:lpstr>
      <vt:lpstr>So, What Went Wrong ? Some Research Laboratory Problems</vt:lpstr>
      <vt:lpstr>Why Did It Go Wrong ?</vt:lpstr>
      <vt:lpstr>Why It Took So Long To Recognize Problems And Fix Them</vt:lpstr>
      <vt:lpstr>What Finally Made A Well Intentioned, But Flawed Law, Better Than Anyone Expected</vt:lpstr>
      <vt:lpstr>Who Is This Man ? Why Is He Important ?</vt:lpstr>
      <vt:lpstr>Proponent Of Framing</vt:lpstr>
      <vt:lpstr>Change The Frame   </vt:lpstr>
      <vt:lpstr>Framing Examples</vt:lpstr>
      <vt:lpstr>How We Applied These Principles</vt:lpstr>
      <vt:lpstr>Constructive Engagement </vt:lpstr>
      <vt:lpstr>Use of Technology</vt:lpstr>
      <vt:lpstr>Follow Up: Continuing the Reframing Process</vt:lpstr>
      <vt:lpstr>Continuing The Follow Up Process</vt:lpstr>
      <vt:lpstr>What We Got (Generally)</vt:lpstr>
      <vt:lpstr>What We Got (Specifically)</vt:lpstr>
      <vt:lpstr>What We Got (Bonus)</vt:lpstr>
      <vt:lpstr>Lessons Learned</vt:lpstr>
      <vt:lpstr>A Final Word on Alarmism</vt:lpstr>
      <vt:lpstr>Slide 28</vt:lpstr>
      <vt:lpstr>Acknowledgements</vt:lpstr>
      <vt:lpstr>THANK YOU FOR YOUR ATTENTION !</vt:lpstr>
      <vt:lpstr>Slide 31</vt:lpstr>
      <vt:lpstr>David H. Silberman</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Silberman</dc:creator>
  <cp:lastModifiedBy>David Silberman</cp:lastModifiedBy>
  <cp:revision>31</cp:revision>
  <dcterms:created xsi:type="dcterms:W3CDTF">2009-10-20T16:40:42Z</dcterms:created>
  <dcterms:modified xsi:type="dcterms:W3CDTF">2009-10-22T02:33:18Z</dcterms:modified>
</cp:coreProperties>
</file>